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1" r:id="rId1"/>
  </p:sldMasterIdLst>
  <p:notesMasterIdLst>
    <p:notesMasterId r:id="rId20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8" r:id="rId11"/>
    <p:sldId id="265" r:id="rId12"/>
    <p:sldId id="266" r:id="rId13"/>
    <p:sldId id="270" r:id="rId14"/>
    <p:sldId id="273" r:id="rId15"/>
    <p:sldId id="271" r:id="rId16"/>
    <p:sldId id="274" r:id="rId17"/>
    <p:sldId id="269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77344" autoAdjust="0"/>
  </p:normalViewPr>
  <p:slideViewPr>
    <p:cSldViewPr snapToGrid="0">
      <p:cViewPr varScale="1">
        <p:scale>
          <a:sx n="56" d="100"/>
          <a:sy n="56" d="100"/>
        </p:scale>
        <p:origin x="1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49B2A-4D14-49B1-A468-E428CD3B8AC2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333CE-C6E1-4B02-B9E6-A74762B6F6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404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hea.info/Upload/BICG_PT_AD_ToRs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Kürzer, Stichwörter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979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266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8249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081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7845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134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Nur</a:t>
            </a:r>
            <a:r>
              <a:rPr lang="de-AT" baseline="0" dirty="0" smtClean="0"/>
              <a:t> Stichworte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977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Coordinate</a:t>
            </a:r>
            <a:r>
              <a:rPr lang="en-US" dirty="0" smtClean="0"/>
              <a:t> the work of the TPGs;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Follow-up peer support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activities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Seek to </a:t>
            </a:r>
            <a:r>
              <a:rPr lang="en-US" b="1" dirty="0" smtClean="0">
                <a:solidFill>
                  <a:schemeClr val="tx1"/>
                </a:solidFill>
              </a:rPr>
              <a:t>improve the Peer Support Approach </a:t>
            </a:r>
            <a:r>
              <a:rPr lang="en-US" dirty="0" smtClean="0"/>
              <a:t>for implementation of Key Commitments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Identify synergies </a:t>
            </a:r>
            <a:r>
              <a:rPr lang="en-US" dirty="0" smtClean="0"/>
              <a:t>in the work of the Thematic Peer Groups;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regular updates </a:t>
            </a:r>
            <a:r>
              <a:rPr lang="en-US" dirty="0" smtClean="0"/>
              <a:t>to the BFUG on progress and effectiveness of the Peer Support Approach for the implementation of the Key Commitments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Prepare analytical reports </a:t>
            </a:r>
            <a:r>
              <a:rPr lang="en-US" dirty="0" smtClean="0"/>
              <a:t>to the BFUG on the activities of the different TPGs and the support for the implementation of Key Commitments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Prepare </a:t>
            </a:r>
            <a:r>
              <a:rPr lang="en-US" b="1" dirty="0" smtClean="0">
                <a:solidFill>
                  <a:schemeClr val="tx1"/>
                </a:solidFill>
              </a:rPr>
              <a:t>recommendations for further actions to improve implementation </a:t>
            </a:r>
            <a:r>
              <a:rPr lang="en-US" dirty="0" smtClean="0"/>
              <a:t>for BFUG;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Provide an assessment of the usefulness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thematic peer groups as a working method, including whether they should be extended to other policy areas within the competence of the BFUG.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Work builds upon work and the results/achievements of the BICG in the period 2018-2020 and the outcomes of and recommendations for the work of the TPGs presented in the BICG Report. </a:t>
            </a:r>
            <a:r>
              <a:rPr lang="en-US" dirty="0" smtClean="0">
                <a:hlinkClick r:id="rId3"/>
              </a:rPr>
              <a:t>http://ehea.info/Upload/BICG_PT_AD_ToRs.pdf</a:t>
            </a:r>
            <a:r>
              <a:rPr lang="en-US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0242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6283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1293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9311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5928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Specific thematic indications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Optimising</a:t>
            </a:r>
            <a:r>
              <a:rPr lang="en-US" dirty="0" smtClean="0"/>
              <a:t> the potential of </a:t>
            </a:r>
            <a:r>
              <a:rPr lang="en-US" b="1" dirty="0" smtClean="0">
                <a:solidFill>
                  <a:srgbClr val="00B050"/>
                </a:solidFill>
              </a:rPr>
              <a:t>digital technology for the recognition agenda and the Diploma Supplemen</a:t>
            </a:r>
            <a:r>
              <a:rPr lang="en-US" dirty="0" smtClean="0">
                <a:solidFill>
                  <a:srgbClr val="00B050"/>
                </a:solidFill>
              </a:rPr>
              <a:t>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Recognition of </a:t>
            </a:r>
            <a:r>
              <a:rPr lang="en-US" dirty="0" smtClean="0">
                <a:solidFill>
                  <a:srgbClr val="00B050"/>
                </a:solidFill>
              </a:rPr>
              <a:t>alternative pathways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Achieving </a:t>
            </a:r>
            <a:r>
              <a:rPr lang="en-US" dirty="0" smtClean="0">
                <a:solidFill>
                  <a:srgbClr val="FF0000"/>
                </a:solidFill>
              </a:rPr>
              <a:t>automatic recognition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Establishing the </a:t>
            </a:r>
            <a:r>
              <a:rPr lang="en-US" dirty="0" smtClean="0">
                <a:solidFill>
                  <a:srgbClr val="00B050"/>
                </a:solidFill>
              </a:rPr>
              <a:t>distribution of work and responsibilities </a:t>
            </a:r>
            <a:r>
              <a:rPr lang="en-US" dirty="0" smtClean="0"/>
              <a:t>among the </a:t>
            </a:r>
            <a:r>
              <a:rPr lang="en-US" dirty="0" smtClean="0">
                <a:solidFill>
                  <a:srgbClr val="00B050"/>
                </a:solidFill>
              </a:rPr>
              <a:t>competent institutions </a:t>
            </a:r>
            <a:r>
              <a:rPr lang="en-US" dirty="0" smtClean="0"/>
              <a:t>that have the right knowledge and capacity to carry out recognition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Ensuring the fair recognition of qualifications held by </a:t>
            </a:r>
            <a:r>
              <a:rPr lang="en-US" dirty="0" smtClean="0">
                <a:solidFill>
                  <a:srgbClr val="FF0000"/>
                </a:solidFill>
              </a:rPr>
              <a:t>refugees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Establishing the </a:t>
            </a:r>
            <a:r>
              <a:rPr lang="en-US" b="1" dirty="0" smtClean="0">
                <a:solidFill>
                  <a:schemeClr val="tx1"/>
                </a:solidFill>
              </a:rPr>
              <a:t>legal framework </a:t>
            </a:r>
            <a:r>
              <a:rPr lang="en-US" dirty="0" smtClean="0"/>
              <a:t>to allow the </a:t>
            </a:r>
            <a:r>
              <a:rPr lang="en-US" b="1" dirty="0" smtClean="0">
                <a:solidFill>
                  <a:schemeClr val="tx1"/>
                </a:solidFill>
              </a:rPr>
              <a:t>implementation of the LRC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Transversal subtopics: </a:t>
            </a:r>
            <a:r>
              <a:rPr lang="en-US" dirty="0" smtClean="0">
                <a:solidFill>
                  <a:schemeClr val="tx1"/>
                </a:solidFill>
              </a:rPr>
              <a:t>cooperation with HEIs, synergies with relevant initiatives (EU-funded projects, Bologna co-funded activities), cooperation with other TPGs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2036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333CE-C6E1-4B02-B9E6-A74762B6F6FA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7174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036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67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26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5801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6213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6918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1806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126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140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95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62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352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030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272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9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831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CB4BE-58F8-46DD-A54E-84B8BB43E57F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5FDEF4-58DF-4722-B692-A7095E6B61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308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hea.info/page-peer-group-A-QF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hea.info/page-peer-group-B-LR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hea.info/page-peer-group-C-Q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hea.info/Upload/BICG%20_PT_AD_1_Agend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ehea.info/Upload/BICG_SI_AM_2_Agenda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AT" dirty="0" smtClean="0"/>
              <a:t/>
            </a:r>
            <a:br>
              <a:rPr lang="de-AT" dirty="0" smtClean="0"/>
            </a:b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Update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br>
              <a:rPr lang="de-AT" dirty="0" smtClean="0"/>
            </a:br>
            <a:r>
              <a:rPr lang="de-AT" dirty="0" smtClean="0"/>
              <a:t>Bologna Implementation </a:t>
            </a:r>
            <a:r>
              <a:rPr lang="de-AT" dirty="0" err="1" smtClean="0"/>
              <a:t>Coordination</a:t>
            </a:r>
            <a:r>
              <a:rPr lang="de-AT" dirty="0" smtClean="0"/>
              <a:t> Group</a:t>
            </a:r>
            <a:br>
              <a:rPr lang="de-AT" dirty="0" smtClean="0"/>
            </a:br>
            <a:r>
              <a:rPr lang="de-AT" dirty="0" smtClean="0"/>
              <a:t>(BICG)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BFUG Meeting LXXVIII</a:t>
            </a:r>
          </a:p>
          <a:p>
            <a:r>
              <a:rPr lang="de-AT" dirty="0" smtClean="0"/>
              <a:t>1,2 </a:t>
            </a:r>
            <a:r>
              <a:rPr lang="de-AT" dirty="0" err="1" smtClean="0"/>
              <a:t>December</a:t>
            </a:r>
            <a:r>
              <a:rPr lang="de-AT" dirty="0" smtClean="0"/>
              <a:t> 2021, Ljubljana (online)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271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65302" y="1657272"/>
            <a:ext cx="8596668" cy="4442739"/>
          </a:xfrm>
        </p:spPr>
        <p:txBody>
          <a:bodyPr>
            <a:noAutofit/>
          </a:bodyPr>
          <a:lstStyle/>
          <a:p>
            <a:r>
              <a:rPr lang="de-AT" dirty="0" smtClean="0"/>
              <a:t>4 TPG A </a:t>
            </a:r>
            <a:r>
              <a:rPr lang="de-AT" dirty="0" err="1" smtClean="0"/>
              <a:t>meetings</a:t>
            </a:r>
            <a:endParaRPr lang="de-AT" dirty="0" smtClean="0"/>
          </a:p>
          <a:p>
            <a:r>
              <a:rPr lang="de-AT" dirty="0" smtClean="0"/>
              <a:t>4 PLA </a:t>
            </a:r>
            <a:r>
              <a:rPr lang="de-AT" dirty="0" err="1" smtClean="0"/>
              <a:t>meetings</a:t>
            </a:r>
            <a:r>
              <a:rPr lang="de-AT" dirty="0" smtClean="0"/>
              <a:t>: </a:t>
            </a:r>
          </a:p>
          <a:p>
            <a:pPr lvl="1"/>
            <a:r>
              <a:rPr lang="de-AT" dirty="0" err="1" smtClean="0"/>
              <a:t>Linkage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QF and Micro-</a:t>
            </a:r>
            <a:r>
              <a:rPr lang="de-AT" dirty="0" err="1" smtClean="0"/>
              <a:t>credentials</a:t>
            </a:r>
            <a:endParaRPr lang="de-AT" dirty="0" smtClean="0"/>
          </a:p>
          <a:p>
            <a:pPr lvl="1"/>
            <a:r>
              <a:rPr lang="de-AT" dirty="0" smtClean="0"/>
              <a:t>Learning </a:t>
            </a:r>
            <a:r>
              <a:rPr lang="de-AT" dirty="0" err="1" smtClean="0"/>
              <a:t>outcomes</a:t>
            </a:r>
            <a:r>
              <a:rPr lang="de-AT" dirty="0" smtClean="0"/>
              <a:t> and ECTS</a:t>
            </a:r>
          </a:p>
          <a:p>
            <a:pPr lvl="1"/>
            <a:r>
              <a:rPr lang="de-AT" dirty="0" err="1" smtClean="0"/>
              <a:t>Self-certification</a:t>
            </a:r>
            <a:endParaRPr lang="de-AT" dirty="0"/>
          </a:p>
          <a:p>
            <a:pPr lvl="1"/>
            <a:r>
              <a:rPr lang="de-AT" dirty="0" smtClean="0"/>
              <a:t>Assessment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learning</a:t>
            </a:r>
            <a:r>
              <a:rPr lang="de-AT" dirty="0" smtClean="0"/>
              <a:t> </a:t>
            </a:r>
            <a:r>
              <a:rPr lang="de-AT" dirty="0" err="1" smtClean="0"/>
              <a:t>outcomes</a:t>
            </a:r>
            <a:r>
              <a:rPr lang="de-AT" dirty="0" smtClean="0"/>
              <a:t> on </a:t>
            </a:r>
            <a:r>
              <a:rPr lang="de-AT" dirty="0" err="1" smtClean="0"/>
              <a:t>programme</a:t>
            </a:r>
            <a:r>
              <a:rPr lang="de-AT" dirty="0" smtClean="0"/>
              <a:t> </a:t>
            </a:r>
            <a:r>
              <a:rPr lang="de-AT" dirty="0" err="1" smtClean="0"/>
              <a:t>level</a:t>
            </a:r>
            <a:endParaRPr lang="de-AT" dirty="0" smtClean="0"/>
          </a:p>
          <a:p>
            <a:r>
              <a:rPr lang="de-AT" dirty="0" smtClean="0"/>
              <a:t>3 </a:t>
            </a:r>
            <a:r>
              <a:rPr lang="de-AT" dirty="0" err="1" smtClean="0"/>
              <a:t>working</a:t>
            </a:r>
            <a:r>
              <a:rPr lang="de-AT" dirty="0" smtClean="0"/>
              <a:t> </a:t>
            </a:r>
            <a:r>
              <a:rPr lang="de-AT" dirty="0" err="1" smtClean="0"/>
              <a:t>groups</a:t>
            </a:r>
            <a:r>
              <a:rPr lang="de-AT" dirty="0" smtClean="0"/>
              <a:t>: </a:t>
            </a:r>
          </a:p>
          <a:p>
            <a:pPr lvl="1"/>
            <a:r>
              <a:rPr lang="de-AT" dirty="0" smtClean="0"/>
              <a:t>Micro-</a:t>
            </a:r>
            <a:r>
              <a:rPr lang="de-AT" dirty="0" err="1" smtClean="0"/>
              <a:t>credentials</a:t>
            </a:r>
            <a:r>
              <a:rPr lang="de-AT" dirty="0" smtClean="0"/>
              <a:t> </a:t>
            </a:r>
          </a:p>
          <a:p>
            <a:pPr lvl="1"/>
            <a:r>
              <a:rPr lang="de-AT" dirty="0" err="1" smtClean="0"/>
              <a:t>Self-certification</a:t>
            </a:r>
            <a:r>
              <a:rPr lang="de-AT" dirty="0" smtClean="0"/>
              <a:t> </a:t>
            </a:r>
          </a:p>
          <a:p>
            <a:pPr lvl="1"/>
            <a:r>
              <a:rPr lang="de-AT" dirty="0" smtClean="0"/>
              <a:t>Short Cycle Higher Education </a:t>
            </a:r>
          </a:p>
          <a:p>
            <a:r>
              <a:rPr lang="de-AT" dirty="0" smtClean="0"/>
              <a:t>Survey </a:t>
            </a:r>
            <a:r>
              <a:rPr lang="de-AT" dirty="0" err="1"/>
              <a:t>among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TPG </a:t>
            </a:r>
            <a:r>
              <a:rPr lang="de-AT" dirty="0" err="1"/>
              <a:t>regarding</a:t>
            </a:r>
            <a:r>
              <a:rPr lang="de-AT" dirty="0"/>
              <a:t>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plans</a:t>
            </a:r>
            <a:endParaRPr lang="de-AT" dirty="0"/>
          </a:p>
          <a:p>
            <a:endParaRPr lang="de-AT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2579335" y="6246042"/>
            <a:ext cx="52758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200" dirty="0">
                <a:hlinkClick r:id="rId5"/>
              </a:rPr>
              <a:t>http://ehea.info/page-peer-group-A-QF</a:t>
            </a:r>
            <a:endParaRPr lang="en-US" sz="2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9375" y="425746"/>
            <a:ext cx="6505689" cy="1363725"/>
          </a:xfrm>
        </p:spPr>
        <p:txBody>
          <a:bodyPr>
            <a:normAutofit/>
          </a:bodyPr>
          <a:lstStyle/>
          <a:p>
            <a:r>
              <a:rPr lang="de-AT" sz="2800" dirty="0"/>
              <a:t>TPG A – </a:t>
            </a:r>
            <a:r>
              <a:rPr lang="de-AT" sz="2800" dirty="0" err="1"/>
              <a:t>actions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4676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02" y="1533874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dirty="0"/>
              <a:t>Co-chairs</a:t>
            </a:r>
          </a:p>
          <a:p>
            <a:pPr>
              <a:lnSpc>
                <a:spcPts val="2160"/>
              </a:lnSpc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Albania</a:t>
            </a:r>
          </a:p>
          <a:p>
            <a:pPr>
              <a:lnSpc>
                <a:spcPts val="216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 France</a:t>
            </a:r>
          </a:p>
          <a:p>
            <a:pPr>
              <a:lnSpc>
                <a:spcPts val="216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Italy 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100" b="1" dirty="0" smtClean="0"/>
              <a:t>Members - 46</a:t>
            </a:r>
            <a:endParaRPr lang="en-US" sz="21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39 countries</a:t>
            </a:r>
            <a:r>
              <a:rPr lang="en-US" dirty="0"/>
              <a:t>: </a:t>
            </a:r>
            <a:r>
              <a:rPr lang="en-US" dirty="0" smtClean="0"/>
              <a:t>Albania, Armenia, Austria, Azerbaijan, Belarus, </a:t>
            </a:r>
            <a:r>
              <a:rPr lang="en-US" dirty="0"/>
              <a:t>Belgium </a:t>
            </a:r>
            <a:r>
              <a:rPr lang="en-US" dirty="0" smtClean="0"/>
              <a:t>/Flemish Community/, Bulgaria, Croatia, Cyprus, </a:t>
            </a:r>
            <a:r>
              <a:rPr lang="en-US" dirty="0"/>
              <a:t>Czech </a:t>
            </a:r>
            <a:r>
              <a:rPr lang="en-US" dirty="0" smtClean="0"/>
              <a:t>Republic, Denmark, EC, Estonia, France, Georgia, Germany, Greece, </a:t>
            </a:r>
            <a:r>
              <a:rPr lang="en-US" dirty="0"/>
              <a:t>Holy </a:t>
            </a:r>
            <a:r>
              <a:rPr lang="en-US" dirty="0" smtClean="0"/>
              <a:t>See, Hungary, Ireland, Italy, Kazakhstan, Latvia, Lithuania, Malta, </a:t>
            </a:r>
            <a:r>
              <a:rPr lang="bg-BG" dirty="0" err="1"/>
              <a:t>Мо</a:t>
            </a:r>
            <a:r>
              <a:rPr lang="en-US" dirty="0" err="1" smtClean="0"/>
              <a:t>ldova</a:t>
            </a:r>
            <a:r>
              <a:rPr lang="en-US" dirty="0" smtClean="0"/>
              <a:t>, </a:t>
            </a:r>
            <a:r>
              <a:rPr lang="en-US" dirty="0"/>
              <a:t>The </a:t>
            </a:r>
            <a:r>
              <a:rPr lang="en-US" dirty="0" smtClean="0"/>
              <a:t>Netherlands, </a:t>
            </a:r>
            <a:r>
              <a:rPr lang="en-US" dirty="0"/>
              <a:t>North </a:t>
            </a:r>
            <a:r>
              <a:rPr lang="en-US" dirty="0" smtClean="0"/>
              <a:t>Macedonia, Norway, Poland, Portugal, </a:t>
            </a:r>
            <a:r>
              <a:rPr lang="en-US" dirty="0"/>
              <a:t>Romania; </a:t>
            </a:r>
            <a:r>
              <a:rPr lang="en-US" dirty="0" smtClean="0"/>
              <a:t>Russia, </a:t>
            </a:r>
            <a:r>
              <a:rPr lang="en-US" dirty="0"/>
              <a:t>San </a:t>
            </a:r>
            <a:r>
              <a:rPr lang="en-US" dirty="0" smtClean="0"/>
              <a:t>Marino, Spain, Sweden, Switzerland, Ukraine, </a:t>
            </a:r>
            <a:r>
              <a:rPr lang="en-US" dirty="0"/>
              <a:t>United </a:t>
            </a:r>
            <a:r>
              <a:rPr lang="en-US" dirty="0" smtClean="0"/>
              <a:t>Kingdom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7 consultative members: </a:t>
            </a:r>
            <a:r>
              <a:rPr lang="en-US" dirty="0" err="1" smtClean="0"/>
              <a:t>CoE</a:t>
            </a:r>
            <a:r>
              <a:rPr lang="en-US" dirty="0" smtClean="0"/>
              <a:t>, EI-ETUCE, </a:t>
            </a:r>
            <a:r>
              <a:rPr lang="en-US" dirty="0"/>
              <a:t>EQAR, ESU, EUA, EURASHE, </a:t>
            </a:r>
            <a:r>
              <a:rPr lang="en-US" dirty="0" smtClean="0"/>
              <a:t>UNESCO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667001" y="5506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3000" dirty="0" smtClean="0"/>
              <a:t>TPG B – </a:t>
            </a:r>
            <a:r>
              <a:rPr lang="de-AT" sz="3000" dirty="0" err="1" smtClean="0"/>
              <a:t>Lisbon</a:t>
            </a:r>
            <a:r>
              <a:rPr lang="de-AT" sz="3000" dirty="0" smtClean="0"/>
              <a:t> Recognition </a:t>
            </a:r>
            <a:r>
              <a:rPr lang="de-AT" sz="3000" dirty="0" err="1" smtClean="0"/>
              <a:t>Convention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303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950"/>
            <a:ext cx="8928782" cy="5724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Specific thematic indications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Optimizing </a:t>
            </a:r>
            <a:r>
              <a:rPr lang="en-US" dirty="0"/>
              <a:t>the potential of </a:t>
            </a:r>
            <a:r>
              <a:rPr lang="en-US" b="1" dirty="0">
                <a:solidFill>
                  <a:schemeClr val="tx1"/>
                </a:solidFill>
              </a:rPr>
              <a:t>digital technology for the recognition agenda and the Diploma </a:t>
            </a:r>
            <a:r>
              <a:rPr lang="en-US" b="1" dirty="0" smtClean="0">
                <a:solidFill>
                  <a:schemeClr val="tx1"/>
                </a:solidFill>
              </a:rPr>
              <a:t>Supplement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Recognition of </a:t>
            </a:r>
            <a:r>
              <a:rPr lang="en-US" b="1" dirty="0">
                <a:solidFill>
                  <a:schemeClr val="tx1"/>
                </a:solidFill>
              </a:rPr>
              <a:t>alternative </a:t>
            </a:r>
            <a:r>
              <a:rPr lang="en-US" b="1" dirty="0" smtClean="0">
                <a:solidFill>
                  <a:schemeClr val="tx1"/>
                </a:solidFill>
              </a:rPr>
              <a:t>pathways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Achieving </a:t>
            </a:r>
            <a:r>
              <a:rPr lang="en-US" b="1" dirty="0">
                <a:solidFill>
                  <a:schemeClr val="tx1"/>
                </a:solidFill>
              </a:rPr>
              <a:t>automatic </a:t>
            </a:r>
            <a:r>
              <a:rPr lang="en-US" b="1" dirty="0" smtClean="0">
                <a:solidFill>
                  <a:schemeClr val="tx1"/>
                </a:solidFill>
              </a:rPr>
              <a:t>recognition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Establishing the </a:t>
            </a:r>
            <a:r>
              <a:rPr lang="en-US" b="1" dirty="0">
                <a:solidFill>
                  <a:schemeClr val="tx1"/>
                </a:solidFill>
              </a:rPr>
              <a:t>distribution of work and responsibilities </a:t>
            </a:r>
            <a:r>
              <a:rPr lang="en-US" dirty="0"/>
              <a:t>among the </a:t>
            </a:r>
            <a:r>
              <a:rPr lang="en-US" b="1" dirty="0">
                <a:solidFill>
                  <a:schemeClr val="tx1"/>
                </a:solidFill>
              </a:rPr>
              <a:t>competent institutions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Ensuring the fair recognition of qualifications </a:t>
            </a:r>
            <a:r>
              <a:rPr lang="en-US" dirty="0"/>
              <a:t>held by </a:t>
            </a:r>
            <a:r>
              <a:rPr lang="en-US" b="1" dirty="0" smtClean="0">
                <a:solidFill>
                  <a:schemeClr val="tx1"/>
                </a:solidFill>
              </a:rPr>
              <a:t>refugees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Establishing the </a:t>
            </a:r>
            <a:r>
              <a:rPr lang="en-US" b="1" dirty="0">
                <a:solidFill>
                  <a:schemeClr val="tx1"/>
                </a:solidFill>
              </a:rPr>
              <a:t>legal framework </a:t>
            </a:r>
            <a:r>
              <a:rPr lang="en-US" dirty="0"/>
              <a:t>to allow the </a:t>
            </a:r>
            <a:r>
              <a:rPr lang="en-US" b="1" dirty="0">
                <a:solidFill>
                  <a:schemeClr val="tx1"/>
                </a:solidFill>
              </a:rPr>
              <a:t>implementation of the </a:t>
            </a:r>
            <a:r>
              <a:rPr lang="en-US" b="1" dirty="0" smtClean="0">
                <a:solidFill>
                  <a:schemeClr val="tx1"/>
                </a:solidFill>
              </a:rPr>
              <a:t>LRC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Transversal subtopics: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cooperation with HEIs,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synergies with relevant initiatives (EU-funded projects, Bologna co-funded activities),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cooperation with other TPGs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667001" y="5506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000" dirty="0"/>
              <a:t>TPG B – work plan, topics</a:t>
            </a:r>
          </a:p>
        </p:txBody>
      </p:sp>
    </p:spTree>
    <p:extLst>
      <p:ext uri="{BB962C8B-B14F-4D97-AF65-F5344CB8AC3E}">
        <p14:creationId xmlns:p14="http://schemas.microsoft.com/office/powerpoint/2010/main" val="36228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90568"/>
            <a:ext cx="9116371" cy="3880773"/>
          </a:xfrm>
        </p:spPr>
        <p:txBody>
          <a:bodyPr>
            <a:noAutofit/>
          </a:bodyPr>
          <a:lstStyle/>
          <a:p>
            <a:r>
              <a:rPr lang="de-AT" sz="2400" dirty="0" smtClean="0"/>
              <a:t>Seven TPG B - </a:t>
            </a:r>
            <a:r>
              <a:rPr lang="de-AT" sz="2400" dirty="0" err="1" smtClean="0"/>
              <a:t>meetings</a:t>
            </a:r>
            <a:endParaRPr lang="de-AT" sz="2400" dirty="0" smtClean="0"/>
          </a:p>
          <a:p>
            <a:r>
              <a:rPr lang="de-AT" sz="2400" dirty="0" smtClean="0"/>
              <a:t>ad hoc </a:t>
            </a:r>
            <a:r>
              <a:rPr lang="de-AT" sz="2400" dirty="0" err="1" smtClean="0"/>
              <a:t>seminars</a:t>
            </a:r>
            <a:endParaRPr lang="de-AT" sz="2400" dirty="0" smtClean="0"/>
          </a:p>
          <a:p>
            <a:r>
              <a:rPr lang="de-AT" sz="2400" dirty="0" err="1" smtClean="0"/>
              <a:t>Staff</a:t>
            </a:r>
            <a:r>
              <a:rPr lang="de-AT" sz="2400" dirty="0" smtClean="0"/>
              <a:t> </a:t>
            </a:r>
            <a:r>
              <a:rPr lang="de-AT" sz="2400" dirty="0" err="1" smtClean="0"/>
              <a:t>mobility</a:t>
            </a:r>
            <a:endParaRPr lang="de-AT" sz="2400" dirty="0" smtClean="0"/>
          </a:p>
          <a:p>
            <a:r>
              <a:rPr lang="de-AT" sz="2400" dirty="0" smtClean="0"/>
              <a:t>Survey </a:t>
            </a:r>
            <a:r>
              <a:rPr lang="de-AT" sz="2400" dirty="0" err="1" smtClean="0"/>
              <a:t>among</a:t>
            </a:r>
            <a:r>
              <a:rPr lang="de-AT" sz="2400" dirty="0" smtClean="0"/>
              <a:t> </a:t>
            </a:r>
            <a:r>
              <a:rPr lang="de-AT" sz="2400" dirty="0" err="1" smtClean="0"/>
              <a:t>members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TPG </a:t>
            </a:r>
            <a:r>
              <a:rPr lang="de-AT" sz="2400" dirty="0" err="1" smtClean="0"/>
              <a:t>regarding</a:t>
            </a:r>
            <a:r>
              <a:rPr lang="de-AT" sz="2400" dirty="0" smtClean="0"/>
              <a:t> </a:t>
            </a:r>
            <a:r>
              <a:rPr lang="de-AT" sz="2400" dirty="0" err="1" smtClean="0"/>
              <a:t>work</a:t>
            </a:r>
            <a:r>
              <a:rPr lang="de-AT" sz="2400" dirty="0" smtClean="0"/>
              <a:t> </a:t>
            </a:r>
            <a:r>
              <a:rPr lang="de-AT" sz="2400" dirty="0" err="1" smtClean="0"/>
              <a:t>plans</a:t>
            </a:r>
            <a:endParaRPr lang="de-AT" sz="2400" dirty="0" smtClean="0"/>
          </a:p>
          <a:p>
            <a:endParaRPr lang="de-AT" sz="2400" dirty="0"/>
          </a:p>
          <a:p>
            <a:pPr marL="0" indent="0">
              <a:buNone/>
            </a:pPr>
            <a:r>
              <a:rPr lang="en-US" sz="2400" b="1" dirty="0"/>
              <a:t>First Meeting of the TPG B on LRC, 14 September 2021, online</a:t>
            </a:r>
          </a:p>
          <a:p>
            <a:pPr marL="0" indent="0">
              <a:buNone/>
            </a:pPr>
            <a:r>
              <a:rPr lang="en-US" sz="2400" b="1" dirty="0"/>
              <a:t>Second Meeting of the TPG B on LRC, </a:t>
            </a:r>
            <a:r>
              <a:rPr lang="en-US" sz="2400" b="1" dirty="0" smtClean="0"/>
              <a:t>18 </a:t>
            </a:r>
            <a:r>
              <a:rPr lang="en-US" sz="2400" b="1" dirty="0"/>
              <a:t>January 2022, online</a:t>
            </a:r>
          </a:p>
          <a:p>
            <a:pPr marL="0" indent="0" algn="r">
              <a:buNone/>
            </a:pPr>
            <a:endParaRPr lang="en-US" sz="2400" b="1" dirty="0">
              <a:hlinkClick r:id="rId3"/>
            </a:endParaRPr>
          </a:p>
          <a:p>
            <a:pPr marL="0" indent="0" algn="r">
              <a:buNone/>
            </a:pPr>
            <a:r>
              <a:rPr lang="en-US" sz="2200" dirty="0" smtClean="0">
                <a:hlinkClick r:id="rId3"/>
              </a:rPr>
              <a:t>http://ehea.info/page-peer-group-B-LRC</a:t>
            </a:r>
            <a:endParaRPr lang="de-AT" sz="2200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667001" y="5506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defTabSz="914400">
              <a:spcBef>
                <a:spcPts val="0"/>
              </a:spcBef>
              <a:defRPr/>
            </a:pPr>
            <a:r>
              <a:rPr lang="de-AT" sz="3000" dirty="0"/>
              <a:t>TPG B - </a:t>
            </a:r>
            <a:r>
              <a:rPr lang="de-AT" sz="3000" dirty="0" err="1"/>
              <a:t>actions</a:t>
            </a:r>
            <a:endParaRPr lang="de-AT" sz="3000" dirty="0"/>
          </a:p>
        </p:txBody>
      </p:sp>
    </p:spTree>
    <p:extLst>
      <p:ext uri="{BB962C8B-B14F-4D97-AF65-F5344CB8AC3E}">
        <p14:creationId xmlns:p14="http://schemas.microsoft.com/office/powerpoint/2010/main" val="146085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341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sz="2300" b="1" dirty="0" smtClean="0"/>
              <a:t>Co-</a:t>
            </a:r>
            <a:r>
              <a:rPr lang="de-AT" sz="2300" b="1" dirty="0" err="1" smtClean="0"/>
              <a:t>Chairs</a:t>
            </a:r>
            <a:r>
              <a:rPr lang="de-AT" sz="2300" b="1" dirty="0" smtClean="0"/>
              <a:t>: </a:t>
            </a:r>
          </a:p>
          <a:p>
            <a:r>
              <a:rPr lang="de-AT" sz="1900" dirty="0" err="1" smtClean="0"/>
              <a:t>Belgium</a:t>
            </a:r>
            <a:r>
              <a:rPr lang="de-AT" sz="1900" dirty="0" smtClean="0"/>
              <a:t>/</a:t>
            </a:r>
            <a:r>
              <a:rPr lang="de-AT" sz="1900" dirty="0" err="1" smtClean="0"/>
              <a:t>Flemish</a:t>
            </a:r>
            <a:r>
              <a:rPr lang="de-AT" sz="1900" dirty="0" smtClean="0"/>
              <a:t> Community</a:t>
            </a:r>
          </a:p>
          <a:p>
            <a:r>
              <a:rPr lang="de-AT" sz="1900" dirty="0" smtClean="0"/>
              <a:t>Romania</a:t>
            </a:r>
          </a:p>
          <a:p>
            <a:r>
              <a:rPr lang="de-AT" sz="1900" dirty="0" err="1" smtClean="0"/>
              <a:t>Kazakhstan</a:t>
            </a:r>
            <a:endParaRPr lang="de-AT" sz="1900" dirty="0" smtClean="0"/>
          </a:p>
          <a:p>
            <a:endParaRPr lang="de-AT" dirty="0"/>
          </a:p>
          <a:p>
            <a:pPr marL="0" indent="0">
              <a:buNone/>
            </a:pPr>
            <a:r>
              <a:rPr lang="de-AT" sz="2300" b="1" dirty="0"/>
              <a:t>Members: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de-AT" sz="1900" dirty="0"/>
              <a:t>43 countries: </a:t>
            </a:r>
            <a:r>
              <a:rPr lang="de-AT" sz="1900" dirty="0" err="1"/>
              <a:t>Albania</a:t>
            </a:r>
            <a:r>
              <a:rPr lang="de-AT" sz="1900" dirty="0"/>
              <a:t>, Armenia, Austria, </a:t>
            </a:r>
            <a:r>
              <a:rPr lang="de-AT" sz="1900" dirty="0" err="1"/>
              <a:t>Azerbaijan</a:t>
            </a:r>
            <a:r>
              <a:rPr lang="de-AT" sz="1900" dirty="0"/>
              <a:t>, Belarus, </a:t>
            </a:r>
            <a:r>
              <a:rPr lang="de-AT" sz="1900" dirty="0" err="1"/>
              <a:t>Belgium</a:t>
            </a:r>
            <a:r>
              <a:rPr lang="de-AT" sz="1900" dirty="0"/>
              <a:t> </a:t>
            </a:r>
            <a:r>
              <a:rPr lang="de-AT" sz="1900" dirty="0" err="1"/>
              <a:t>Flemish</a:t>
            </a:r>
            <a:r>
              <a:rPr lang="de-AT" sz="1900" dirty="0"/>
              <a:t> Community, </a:t>
            </a:r>
            <a:r>
              <a:rPr lang="de-AT" sz="1900" dirty="0" err="1"/>
              <a:t>Bosnia</a:t>
            </a:r>
            <a:r>
              <a:rPr lang="de-AT" sz="1900" dirty="0"/>
              <a:t> and </a:t>
            </a:r>
            <a:r>
              <a:rPr lang="de-AT" sz="1900" dirty="0" err="1"/>
              <a:t>Herzegovina</a:t>
            </a:r>
            <a:r>
              <a:rPr lang="de-AT" sz="1900" dirty="0"/>
              <a:t>, </a:t>
            </a:r>
            <a:r>
              <a:rPr lang="de-AT" sz="1900" dirty="0" err="1"/>
              <a:t>Bulgaria</a:t>
            </a:r>
            <a:r>
              <a:rPr lang="de-AT" sz="1900" dirty="0"/>
              <a:t>, </a:t>
            </a:r>
            <a:r>
              <a:rPr lang="de-AT" sz="1900" dirty="0" err="1"/>
              <a:t>Croatia</a:t>
            </a:r>
            <a:r>
              <a:rPr lang="de-AT" sz="1900" dirty="0"/>
              <a:t>, </a:t>
            </a:r>
            <a:r>
              <a:rPr lang="de-AT" sz="1900" dirty="0" err="1"/>
              <a:t>Cyprus</a:t>
            </a:r>
            <a:r>
              <a:rPr lang="de-AT" sz="1900" dirty="0"/>
              <a:t>, </a:t>
            </a:r>
            <a:r>
              <a:rPr lang="de-AT" sz="1900" dirty="0" smtClean="0"/>
              <a:t>Czech </a:t>
            </a:r>
            <a:r>
              <a:rPr lang="de-AT" sz="1900" dirty="0" err="1" smtClean="0"/>
              <a:t>Republic</a:t>
            </a:r>
            <a:r>
              <a:rPr lang="de-AT" sz="1900" dirty="0" smtClean="0"/>
              <a:t>, EC, </a:t>
            </a:r>
            <a:r>
              <a:rPr lang="de-AT" sz="1900" dirty="0" err="1" smtClean="0"/>
              <a:t>Finland</a:t>
            </a:r>
            <a:r>
              <a:rPr lang="de-AT" sz="1900" dirty="0"/>
              <a:t>, France, Georgia, Germany, </a:t>
            </a:r>
            <a:r>
              <a:rPr lang="de-AT" sz="1900" dirty="0" err="1"/>
              <a:t>Greece</a:t>
            </a:r>
            <a:r>
              <a:rPr lang="de-AT" sz="1900" dirty="0"/>
              <a:t>, Holy See, </a:t>
            </a:r>
            <a:r>
              <a:rPr lang="de-AT" sz="1900" dirty="0" err="1"/>
              <a:t>Hungary</a:t>
            </a:r>
            <a:r>
              <a:rPr lang="de-AT" sz="1900" dirty="0"/>
              <a:t>, </a:t>
            </a:r>
            <a:r>
              <a:rPr lang="de-AT" sz="1900" dirty="0" err="1"/>
              <a:t>Iceland</a:t>
            </a:r>
            <a:r>
              <a:rPr lang="de-AT" sz="1900" dirty="0"/>
              <a:t>, </a:t>
            </a:r>
            <a:r>
              <a:rPr lang="de-AT" sz="1900" dirty="0" err="1"/>
              <a:t>Ireland</a:t>
            </a:r>
            <a:r>
              <a:rPr lang="de-AT" sz="1900" dirty="0"/>
              <a:t>, </a:t>
            </a:r>
            <a:r>
              <a:rPr lang="de-AT" sz="1900" dirty="0" err="1"/>
              <a:t>Italy</a:t>
            </a:r>
            <a:r>
              <a:rPr lang="de-AT" sz="1900" dirty="0"/>
              <a:t>, </a:t>
            </a:r>
            <a:r>
              <a:rPr lang="de-AT" sz="1900" dirty="0" err="1"/>
              <a:t>Kazakhstan</a:t>
            </a:r>
            <a:r>
              <a:rPr lang="de-AT" sz="1900" dirty="0"/>
              <a:t>, </a:t>
            </a:r>
            <a:r>
              <a:rPr lang="de-AT" sz="1900" dirty="0" err="1"/>
              <a:t>Latvia</a:t>
            </a:r>
            <a:r>
              <a:rPr lang="de-AT" sz="1900" dirty="0"/>
              <a:t>, Liechtenstein, </a:t>
            </a:r>
            <a:r>
              <a:rPr lang="de-AT" sz="1900" dirty="0" err="1"/>
              <a:t>Lithuania</a:t>
            </a:r>
            <a:r>
              <a:rPr lang="de-AT" sz="1900" dirty="0"/>
              <a:t>, Luxembourg, Malta, </a:t>
            </a:r>
            <a:r>
              <a:rPr lang="de-AT" sz="1900" dirty="0" err="1"/>
              <a:t>Moldova</a:t>
            </a:r>
            <a:r>
              <a:rPr lang="de-AT" sz="1900" dirty="0"/>
              <a:t>, The </a:t>
            </a:r>
            <a:r>
              <a:rPr lang="de-AT" sz="1900" dirty="0" err="1"/>
              <a:t>Netherlands</a:t>
            </a:r>
            <a:r>
              <a:rPr lang="de-AT" sz="1900" dirty="0"/>
              <a:t>, </a:t>
            </a:r>
            <a:r>
              <a:rPr lang="de-AT" sz="1900" dirty="0" err="1"/>
              <a:t>Norway</a:t>
            </a:r>
            <a:r>
              <a:rPr lang="de-AT" sz="1900" dirty="0"/>
              <a:t>, </a:t>
            </a:r>
            <a:r>
              <a:rPr lang="de-AT" sz="1900" dirty="0" err="1"/>
              <a:t>Poland</a:t>
            </a:r>
            <a:r>
              <a:rPr lang="de-AT" sz="1900" dirty="0"/>
              <a:t>, Romania, </a:t>
            </a:r>
            <a:r>
              <a:rPr lang="de-AT" sz="1900" dirty="0" err="1"/>
              <a:t>Russia</a:t>
            </a:r>
            <a:r>
              <a:rPr lang="de-AT" sz="1900" dirty="0"/>
              <a:t>, San Marino, </a:t>
            </a:r>
            <a:r>
              <a:rPr lang="de-AT" sz="1900" dirty="0" err="1"/>
              <a:t>Slovak</a:t>
            </a:r>
            <a:r>
              <a:rPr lang="de-AT" sz="1900" dirty="0"/>
              <a:t> </a:t>
            </a:r>
            <a:r>
              <a:rPr lang="de-AT" sz="1900" dirty="0" err="1"/>
              <a:t>Republic</a:t>
            </a:r>
            <a:r>
              <a:rPr lang="de-AT" sz="1900" dirty="0"/>
              <a:t>, </a:t>
            </a:r>
            <a:r>
              <a:rPr lang="de-AT" sz="1900" dirty="0" err="1"/>
              <a:t>Slovenia</a:t>
            </a:r>
            <a:r>
              <a:rPr lang="de-AT" sz="1900" dirty="0"/>
              <a:t>, Spain, </a:t>
            </a:r>
            <a:r>
              <a:rPr lang="de-AT" sz="1900" dirty="0" err="1"/>
              <a:t>Sweden</a:t>
            </a:r>
            <a:r>
              <a:rPr lang="de-AT" sz="1900" dirty="0"/>
              <a:t>, </a:t>
            </a:r>
            <a:r>
              <a:rPr lang="de-AT" sz="1900" dirty="0" err="1"/>
              <a:t>Switzerland</a:t>
            </a:r>
            <a:r>
              <a:rPr lang="de-AT" sz="1900" dirty="0"/>
              <a:t>, Ukraine, United </a:t>
            </a:r>
            <a:r>
              <a:rPr lang="de-AT" sz="1900" dirty="0" err="1" smtClean="0"/>
              <a:t>Kingdom</a:t>
            </a:r>
            <a:r>
              <a:rPr lang="de-AT" sz="1900" dirty="0" smtClean="0"/>
              <a:t>/Scotland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de-AT" sz="1900" dirty="0" smtClean="0"/>
              <a:t>6 </a:t>
            </a:r>
            <a:r>
              <a:rPr lang="de-AT" sz="1900" dirty="0" err="1" smtClean="0"/>
              <a:t>consultative</a:t>
            </a:r>
            <a:r>
              <a:rPr lang="de-AT" sz="1900" dirty="0" smtClean="0"/>
              <a:t> </a:t>
            </a:r>
            <a:r>
              <a:rPr lang="de-AT" sz="1900" dirty="0" err="1" smtClean="0"/>
              <a:t>members</a:t>
            </a:r>
            <a:r>
              <a:rPr lang="de-AT" sz="1900" dirty="0" smtClean="0"/>
              <a:t>: EI-ETUCE, ENQA, EQAR, ESU, EUA, EURASHE</a:t>
            </a:r>
          </a:p>
          <a:p>
            <a:pPr marL="0" indent="0">
              <a:buNone/>
            </a:pPr>
            <a:endParaRPr lang="de-AT" dirty="0" smtClean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000" dirty="0"/>
              <a:t>TPG C - </a:t>
            </a:r>
            <a:r>
              <a:rPr lang="de-AT" sz="3000" dirty="0"/>
              <a:t>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32070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444487"/>
            <a:ext cx="8596668" cy="4596875"/>
          </a:xfrm>
        </p:spPr>
        <p:txBody>
          <a:bodyPr>
            <a:normAutofit/>
          </a:bodyPr>
          <a:lstStyle/>
          <a:p>
            <a:r>
              <a:rPr lang="de-AT" sz="2400" dirty="0" smtClean="0"/>
              <a:t>Legislative </a:t>
            </a:r>
            <a:r>
              <a:rPr lang="de-AT" sz="2400" dirty="0" err="1" smtClean="0"/>
              <a:t>framework</a:t>
            </a:r>
            <a:r>
              <a:rPr lang="de-AT" sz="2400" dirty="0" smtClean="0"/>
              <a:t> in </a:t>
            </a:r>
            <a:r>
              <a:rPr lang="de-AT" sz="2400" dirty="0" err="1" smtClean="0"/>
              <a:t>line</a:t>
            </a:r>
            <a:r>
              <a:rPr lang="de-AT" sz="2400" dirty="0" smtClean="0"/>
              <a:t> </a:t>
            </a:r>
            <a:r>
              <a:rPr lang="de-AT" sz="2400" dirty="0" err="1" smtClean="0"/>
              <a:t>with</a:t>
            </a:r>
            <a:r>
              <a:rPr lang="de-AT" sz="2400" dirty="0" smtClean="0"/>
              <a:t> </a:t>
            </a:r>
            <a:r>
              <a:rPr lang="de-AT" sz="2400" dirty="0" err="1" smtClean="0"/>
              <a:t>the</a:t>
            </a:r>
            <a:r>
              <a:rPr lang="de-AT" sz="2400" dirty="0" smtClean="0"/>
              <a:t> ESG</a:t>
            </a:r>
          </a:p>
          <a:p>
            <a:r>
              <a:rPr lang="de-AT" sz="2400" dirty="0" smtClean="0"/>
              <a:t>Internal </a:t>
            </a:r>
            <a:r>
              <a:rPr lang="de-AT" sz="2400" dirty="0" err="1" smtClean="0"/>
              <a:t>quality</a:t>
            </a:r>
            <a:r>
              <a:rPr lang="de-AT" sz="2400" dirty="0" smtClean="0"/>
              <a:t> </a:t>
            </a:r>
            <a:r>
              <a:rPr lang="de-AT" sz="2400" dirty="0" err="1" smtClean="0"/>
              <a:t>assurance</a:t>
            </a:r>
            <a:endParaRPr lang="de-AT" sz="2400" dirty="0" smtClean="0"/>
          </a:p>
          <a:p>
            <a:r>
              <a:rPr lang="de-AT" sz="2400" dirty="0" err="1" smtClean="0"/>
              <a:t>Enhancement</a:t>
            </a:r>
            <a:r>
              <a:rPr lang="de-AT" sz="2400" dirty="0" smtClean="0"/>
              <a:t> </a:t>
            </a:r>
            <a:r>
              <a:rPr lang="de-AT" sz="2400" dirty="0" err="1" smtClean="0"/>
              <a:t>oriented</a:t>
            </a:r>
            <a:r>
              <a:rPr lang="de-AT" sz="2400" dirty="0" smtClean="0"/>
              <a:t> </a:t>
            </a:r>
            <a:r>
              <a:rPr lang="de-AT" sz="2400" dirty="0" err="1" smtClean="0"/>
              <a:t>use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ESG</a:t>
            </a:r>
          </a:p>
          <a:p>
            <a:r>
              <a:rPr lang="de-AT" sz="2400" dirty="0" smtClean="0"/>
              <a:t>The European Approach </a:t>
            </a:r>
            <a:r>
              <a:rPr lang="de-AT" sz="2400" dirty="0" err="1" smtClean="0"/>
              <a:t>for</a:t>
            </a:r>
            <a:r>
              <a:rPr lang="de-AT" sz="2400" dirty="0" smtClean="0"/>
              <a:t> </a:t>
            </a:r>
            <a:r>
              <a:rPr lang="de-AT" sz="2400" dirty="0" err="1" smtClean="0"/>
              <a:t>quality</a:t>
            </a:r>
            <a:r>
              <a:rPr lang="de-AT" sz="2400" dirty="0" smtClean="0"/>
              <a:t> </a:t>
            </a:r>
            <a:r>
              <a:rPr lang="de-AT" sz="2400" dirty="0" err="1" smtClean="0"/>
              <a:t>assurance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joint</a:t>
            </a:r>
            <a:r>
              <a:rPr lang="de-AT" sz="2400" dirty="0" smtClean="0"/>
              <a:t> </a:t>
            </a:r>
            <a:r>
              <a:rPr lang="de-AT" sz="2400" dirty="0" err="1" smtClean="0"/>
              <a:t>programmes</a:t>
            </a:r>
            <a:endParaRPr lang="de-AT" sz="2400" dirty="0" smtClean="0"/>
          </a:p>
          <a:p>
            <a:r>
              <a:rPr lang="de-AT" sz="2400" dirty="0" smtClean="0"/>
              <a:t>Cross-</a:t>
            </a:r>
            <a:r>
              <a:rPr lang="de-AT" sz="2400" dirty="0" err="1" smtClean="0"/>
              <a:t>border</a:t>
            </a:r>
            <a:r>
              <a:rPr lang="de-AT" sz="2400" dirty="0" smtClean="0"/>
              <a:t> Quality Assurance</a:t>
            </a:r>
          </a:p>
          <a:p>
            <a:r>
              <a:rPr lang="de-AT" sz="2400" b="1" dirty="0" smtClean="0"/>
              <a:t>Further </a:t>
            </a:r>
            <a:r>
              <a:rPr lang="de-AT" sz="2400" b="1" dirty="0" err="1" smtClean="0"/>
              <a:t>topics</a:t>
            </a:r>
            <a:r>
              <a:rPr lang="de-AT" sz="2400" dirty="0" smtClean="0"/>
              <a:t>: </a:t>
            </a:r>
            <a:r>
              <a:rPr lang="de-AT" sz="2400" dirty="0" err="1" smtClean="0"/>
              <a:t>quality</a:t>
            </a:r>
            <a:r>
              <a:rPr lang="de-AT" sz="2400" dirty="0" smtClean="0"/>
              <a:t> </a:t>
            </a:r>
            <a:r>
              <a:rPr lang="de-AT" sz="2400" dirty="0" err="1" smtClean="0"/>
              <a:t>assurance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microcredentals</a:t>
            </a:r>
            <a:r>
              <a:rPr lang="de-AT" sz="2400" dirty="0" smtClean="0"/>
              <a:t>, </a:t>
            </a:r>
            <a:r>
              <a:rPr lang="de-AT" sz="2400" dirty="0" err="1"/>
              <a:t>quality</a:t>
            </a:r>
            <a:r>
              <a:rPr lang="de-AT" sz="2400" dirty="0"/>
              <a:t> </a:t>
            </a:r>
            <a:r>
              <a:rPr lang="de-AT" sz="2400" dirty="0" err="1"/>
              <a:t>assurance</a:t>
            </a:r>
            <a:r>
              <a:rPr lang="de-AT" sz="2400" dirty="0"/>
              <a:t> </a:t>
            </a:r>
            <a:r>
              <a:rPr lang="de-AT" sz="2400" dirty="0" err="1"/>
              <a:t>of</a:t>
            </a:r>
            <a:r>
              <a:rPr lang="de-AT" sz="2400" dirty="0" smtClean="0"/>
              <a:t> </a:t>
            </a:r>
            <a:r>
              <a:rPr lang="de-AT" sz="2400" dirty="0"/>
              <a:t>E</a:t>
            </a:r>
            <a:r>
              <a:rPr lang="de-AT" sz="2400" dirty="0" smtClean="0"/>
              <a:t>uropean </a:t>
            </a:r>
            <a:r>
              <a:rPr lang="de-AT" sz="2400" dirty="0" err="1" smtClean="0"/>
              <a:t>Universities</a:t>
            </a:r>
            <a:r>
              <a:rPr lang="de-AT" sz="2400" dirty="0" smtClean="0"/>
              <a:t>, </a:t>
            </a:r>
            <a:r>
              <a:rPr lang="de-AT" sz="2400" dirty="0" err="1" smtClean="0"/>
              <a:t>digitalisation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quality</a:t>
            </a:r>
            <a:r>
              <a:rPr lang="de-AT" sz="2400" dirty="0" smtClean="0"/>
              <a:t> </a:t>
            </a:r>
            <a:r>
              <a:rPr lang="de-AT" sz="2400" dirty="0" err="1" smtClean="0"/>
              <a:t>assurance</a:t>
            </a:r>
            <a:r>
              <a:rPr lang="de-AT" sz="2400" dirty="0" smtClean="0"/>
              <a:t> </a:t>
            </a:r>
            <a:r>
              <a:rPr lang="de-AT" sz="2400" dirty="0" err="1" smtClean="0"/>
              <a:t>processes</a:t>
            </a:r>
            <a:r>
              <a:rPr lang="de-AT" sz="2400" dirty="0" smtClean="0">
                <a:sym typeface="Wingdings" panose="05000000000000000000" pitchFamily="2" charset="2"/>
              </a:rPr>
              <a:t> </a:t>
            </a:r>
            <a:r>
              <a:rPr lang="de-AT" sz="2400" b="1" dirty="0" smtClean="0"/>
              <a:t>Mixed </a:t>
            </a:r>
            <a:r>
              <a:rPr lang="de-AT" sz="2400" b="1" dirty="0" err="1" smtClean="0"/>
              <a:t>working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methods</a:t>
            </a:r>
            <a:r>
              <a:rPr lang="de-AT" sz="2400" dirty="0" smtClean="0"/>
              <a:t>: Sub-groups, </a:t>
            </a:r>
            <a:r>
              <a:rPr lang="de-AT" sz="2400" dirty="0" err="1" smtClean="0"/>
              <a:t>feasability</a:t>
            </a:r>
            <a:r>
              <a:rPr lang="de-AT" sz="2400" dirty="0" smtClean="0"/>
              <a:t> </a:t>
            </a:r>
            <a:r>
              <a:rPr lang="de-AT" sz="2400" dirty="0" err="1" smtClean="0"/>
              <a:t>study</a:t>
            </a:r>
            <a:r>
              <a:rPr lang="de-AT" sz="2400" dirty="0" smtClean="0"/>
              <a:t>, </a:t>
            </a:r>
            <a:r>
              <a:rPr lang="de-AT" sz="2400" dirty="0" err="1" smtClean="0"/>
              <a:t>mapping</a:t>
            </a:r>
            <a:endParaRPr lang="de-AT" sz="2400" dirty="0" smtClean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3000" dirty="0"/>
              <a:t>Work plan, </a:t>
            </a:r>
            <a:r>
              <a:rPr lang="de-AT" sz="3000" dirty="0" err="1"/>
              <a:t>topics</a:t>
            </a:r>
            <a:r>
              <a:rPr lang="de-AT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719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25600"/>
            <a:ext cx="8596668" cy="4449629"/>
          </a:xfrm>
        </p:spPr>
        <p:txBody>
          <a:bodyPr>
            <a:normAutofit fontScale="92500"/>
          </a:bodyPr>
          <a:lstStyle/>
          <a:p>
            <a:r>
              <a:rPr lang="de-AT" sz="2400" dirty="0"/>
              <a:t>6 </a:t>
            </a:r>
            <a:r>
              <a:rPr lang="de-AT" sz="2400" dirty="0" smtClean="0"/>
              <a:t>TPG </a:t>
            </a:r>
            <a:r>
              <a:rPr lang="de-AT" sz="2400" dirty="0" err="1"/>
              <a:t>meetings</a:t>
            </a:r>
            <a:r>
              <a:rPr lang="de-AT" sz="2400" dirty="0"/>
              <a:t> for all </a:t>
            </a:r>
            <a:r>
              <a:rPr lang="de-AT" sz="2400" dirty="0" err="1" smtClean="0"/>
              <a:t>members</a:t>
            </a:r>
            <a:endParaRPr lang="de-AT" sz="2400" dirty="0" smtClean="0"/>
          </a:p>
          <a:p>
            <a:r>
              <a:rPr lang="de-AT" sz="2400" dirty="0" smtClean="0"/>
              <a:t>3 PLAs: </a:t>
            </a:r>
          </a:p>
          <a:p>
            <a:pPr lvl="1"/>
            <a:r>
              <a:rPr lang="de-AT" sz="2000" dirty="0" err="1" smtClean="0"/>
              <a:t>aligning</a:t>
            </a:r>
            <a:r>
              <a:rPr lang="de-AT" sz="2000" dirty="0" smtClean="0"/>
              <a:t> </a:t>
            </a:r>
            <a:r>
              <a:rPr lang="de-AT" sz="2000" dirty="0" err="1"/>
              <a:t>the</a:t>
            </a:r>
            <a:r>
              <a:rPr lang="de-AT" sz="2000" dirty="0"/>
              <a:t> legal </a:t>
            </a:r>
            <a:r>
              <a:rPr lang="de-AT" sz="2000" dirty="0" err="1"/>
              <a:t>framework</a:t>
            </a:r>
            <a:r>
              <a:rPr lang="de-AT" sz="2000" dirty="0"/>
              <a:t> </a:t>
            </a:r>
            <a:r>
              <a:rPr lang="de-AT" sz="2000" dirty="0" err="1"/>
              <a:t>with</a:t>
            </a:r>
            <a:r>
              <a:rPr lang="de-AT" sz="2000" dirty="0"/>
              <a:t> </a:t>
            </a:r>
            <a:r>
              <a:rPr lang="de-AT" sz="2000" dirty="0" err="1"/>
              <a:t>the</a:t>
            </a:r>
            <a:r>
              <a:rPr lang="de-AT" sz="2000" dirty="0"/>
              <a:t> ESG </a:t>
            </a:r>
          </a:p>
          <a:p>
            <a:pPr lvl="1"/>
            <a:r>
              <a:rPr lang="de-AT" sz="2000" dirty="0" smtClean="0"/>
              <a:t>Cross-</a:t>
            </a:r>
            <a:r>
              <a:rPr lang="de-AT" sz="2000" dirty="0" err="1" smtClean="0"/>
              <a:t>border</a:t>
            </a:r>
            <a:r>
              <a:rPr lang="de-AT" sz="2000" dirty="0" smtClean="0"/>
              <a:t> </a:t>
            </a:r>
            <a:r>
              <a:rPr lang="de-AT" sz="2000" dirty="0"/>
              <a:t>QA (CBQA) and QA </a:t>
            </a:r>
            <a:r>
              <a:rPr lang="de-AT" sz="2000" dirty="0" err="1"/>
              <a:t>of</a:t>
            </a:r>
            <a:r>
              <a:rPr lang="de-AT" sz="2000" dirty="0"/>
              <a:t> transnational </a:t>
            </a:r>
            <a:r>
              <a:rPr lang="de-AT" sz="2000" dirty="0" err="1"/>
              <a:t>education</a:t>
            </a:r>
            <a:r>
              <a:rPr lang="de-AT" sz="2000" dirty="0"/>
              <a:t> </a:t>
            </a:r>
            <a:r>
              <a:rPr lang="de-AT" sz="2000" dirty="0" smtClean="0"/>
              <a:t>(TNE</a:t>
            </a:r>
            <a:r>
              <a:rPr lang="de-AT" sz="2000" dirty="0"/>
              <a:t>) </a:t>
            </a:r>
          </a:p>
          <a:p>
            <a:pPr lvl="1"/>
            <a:r>
              <a:rPr lang="de-AT" sz="2000" dirty="0" smtClean="0"/>
              <a:t>Cross-</a:t>
            </a:r>
            <a:r>
              <a:rPr lang="de-AT" sz="2000" dirty="0" err="1" smtClean="0"/>
              <a:t>border</a:t>
            </a:r>
            <a:r>
              <a:rPr lang="de-AT" sz="2000" dirty="0" smtClean="0"/>
              <a:t> </a:t>
            </a:r>
            <a:r>
              <a:rPr lang="de-AT" sz="2000" dirty="0"/>
              <a:t>QA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dirty="0" err="1"/>
              <a:t>the</a:t>
            </a:r>
            <a:r>
              <a:rPr lang="de-AT" sz="2000" dirty="0"/>
              <a:t> European Approach </a:t>
            </a:r>
            <a:r>
              <a:rPr lang="de-AT" sz="2000" dirty="0" smtClean="0"/>
              <a:t>and QA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dirty="0" err="1"/>
              <a:t>joint</a:t>
            </a:r>
            <a:r>
              <a:rPr lang="de-AT" sz="2000" dirty="0"/>
              <a:t> </a:t>
            </a:r>
            <a:r>
              <a:rPr lang="de-AT" sz="2000" dirty="0" err="1"/>
              <a:t>programmes</a:t>
            </a:r>
            <a:endParaRPr lang="de-AT" sz="2000" dirty="0"/>
          </a:p>
          <a:p>
            <a:r>
              <a:rPr lang="de-AT" sz="2400" dirty="0" err="1"/>
              <a:t>Staff</a:t>
            </a:r>
            <a:r>
              <a:rPr lang="de-AT" sz="2400" dirty="0"/>
              <a:t> </a:t>
            </a:r>
            <a:r>
              <a:rPr lang="de-AT" sz="2400" dirty="0" err="1"/>
              <a:t>mobility</a:t>
            </a:r>
            <a:endParaRPr lang="de-AT" sz="2400" dirty="0"/>
          </a:p>
          <a:p>
            <a:r>
              <a:rPr lang="de-AT" sz="2400" dirty="0"/>
              <a:t>Survey </a:t>
            </a:r>
            <a:r>
              <a:rPr lang="de-AT" sz="2400" dirty="0" err="1"/>
              <a:t>among</a:t>
            </a:r>
            <a:r>
              <a:rPr lang="de-AT" sz="2400" dirty="0"/>
              <a:t> </a:t>
            </a:r>
            <a:r>
              <a:rPr lang="de-AT" sz="2400" dirty="0" err="1"/>
              <a:t>members</a:t>
            </a:r>
            <a:r>
              <a:rPr lang="de-AT" sz="2400" dirty="0"/>
              <a:t> </a:t>
            </a:r>
            <a:r>
              <a:rPr lang="de-AT" sz="2400" dirty="0" err="1"/>
              <a:t>of</a:t>
            </a:r>
            <a:r>
              <a:rPr lang="de-AT" sz="2400" dirty="0"/>
              <a:t> TPG </a:t>
            </a:r>
            <a:r>
              <a:rPr lang="de-AT" sz="2400" dirty="0" err="1"/>
              <a:t>regarding</a:t>
            </a:r>
            <a:r>
              <a:rPr lang="de-AT" sz="2400" dirty="0"/>
              <a:t> </a:t>
            </a:r>
            <a:r>
              <a:rPr lang="de-AT" sz="2400" dirty="0" err="1"/>
              <a:t>work</a:t>
            </a:r>
            <a:r>
              <a:rPr lang="de-AT" sz="2400" dirty="0"/>
              <a:t> </a:t>
            </a:r>
            <a:r>
              <a:rPr lang="de-AT" sz="2400" dirty="0" err="1" smtClean="0"/>
              <a:t>plans</a:t>
            </a:r>
            <a:endParaRPr lang="de-AT" sz="2400" dirty="0" smtClean="0"/>
          </a:p>
          <a:p>
            <a:endParaRPr lang="de-AT" sz="2400" dirty="0"/>
          </a:p>
          <a:p>
            <a:pPr marL="3200400" lvl="7" indent="0">
              <a:buNone/>
            </a:pPr>
            <a:r>
              <a:rPr lang="en-US" sz="2400" dirty="0">
                <a:hlinkClick r:id="rId3"/>
              </a:rPr>
              <a:t>http://ehea.info/page-peer-group-C-QA</a:t>
            </a:r>
            <a:r>
              <a:rPr lang="en-US" sz="2400" dirty="0"/>
              <a:t> </a:t>
            </a:r>
          </a:p>
          <a:p>
            <a:pPr lvl="7"/>
            <a:endParaRPr lang="de-AT" sz="2400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3000" dirty="0"/>
              <a:t>TPG C - </a:t>
            </a:r>
            <a:r>
              <a:rPr lang="de-AT" sz="3000" dirty="0" err="1"/>
              <a:t>actions</a:t>
            </a:r>
            <a:endParaRPr lang="de-AT" sz="3000" dirty="0"/>
          </a:p>
        </p:txBody>
      </p:sp>
    </p:spTree>
    <p:extLst>
      <p:ext uri="{BB962C8B-B14F-4D97-AF65-F5344CB8AC3E}">
        <p14:creationId xmlns:p14="http://schemas.microsoft.com/office/powerpoint/2010/main" val="234333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 err="1" smtClean="0"/>
              <a:t>Attendance</a:t>
            </a:r>
            <a:r>
              <a:rPr lang="de-AT" sz="2400" dirty="0" smtClean="0"/>
              <a:t> in TPG </a:t>
            </a:r>
            <a:r>
              <a:rPr lang="de-AT" sz="2400" dirty="0" err="1" smtClean="0"/>
              <a:t>meetings</a:t>
            </a:r>
            <a:endParaRPr lang="de-AT" sz="2400" dirty="0" smtClean="0"/>
          </a:p>
          <a:p>
            <a:pPr marL="0" indent="0">
              <a:buNone/>
            </a:pPr>
            <a:endParaRPr lang="de-AT" sz="2400" dirty="0" smtClean="0"/>
          </a:p>
          <a:p>
            <a:r>
              <a:rPr lang="de-AT" sz="2400" dirty="0" err="1" smtClean="0"/>
              <a:t>Continued</a:t>
            </a:r>
            <a:r>
              <a:rPr lang="de-AT" sz="2400" dirty="0" smtClean="0"/>
              <a:t> online </a:t>
            </a:r>
            <a:r>
              <a:rPr lang="de-AT" sz="2400" dirty="0" err="1" smtClean="0"/>
              <a:t>provision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meetings</a:t>
            </a:r>
            <a:r>
              <a:rPr lang="de-AT" sz="2400" dirty="0" smtClean="0"/>
              <a:t> (</a:t>
            </a:r>
            <a:r>
              <a:rPr lang="de-AT" sz="2400" dirty="0" err="1" smtClean="0"/>
              <a:t>no</a:t>
            </a:r>
            <a:r>
              <a:rPr lang="de-AT" sz="2400" dirty="0" smtClean="0"/>
              <a:t> </a:t>
            </a:r>
            <a:r>
              <a:rPr lang="de-AT" sz="2400" dirty="0" err="1" smtClean="0"/>
              <a:t>physical</a:t>
            </a:r>
            <a:r>
              <a:rPr lang="de-AT" sz="2400" dirty="0" smtClean="0"/>
              <a:t> </a:t>
            </a:r>
            <a:r>
              <a:rPr lang="de-AT" sz="2400" dirty="0" err="1" smtClean="0"/>
              <a:t>meeting</a:t>
            </a:r>
            <a:r>
              <a:rPr lang="de-AT" sz="2400" dirty="0" smtClean="0"/>
              <a:t> </a:t>
            </a:r>
            <a:r>
              <a:rPr lang="de-AT" sz="2400" dirty="0" err="1" smtClean="0"/>
              <a:t>possible</a:t>
            </a:r>
            <a:r>
              <a:rPr lang="de-AT" sz="2400" dirty="0" smtClean="0"/>
              <a:t> </a:t>
            </a:r>
            <a:r>
              <a:rPr lang="de-AT" sz="2400" dirty="0" err="1" smtClean="0"/>
              <a:t>yet</a:t>
            </a:r>
            <a:r>
              <a:rPr lang="de-AT" sz="2400" dirty="0" smtClean="0"/>
              <a:t>)</a:t>
            </a:r>
          </a:p>
          <a:p>
            <a:pPr marL="0" indent="0">
              <a:buNone/>
            </a:pPr>
            <a:endParaRPr lang="de-AT" sz="2400" dirty="0" smtClean="0"/>
          </a:p>
          <a:p>
            <a:r>
              <a:rPr lang="de-AT" sz="2400" dirty="0"/>
              <a:t>Erasmus+ EHEA </a:t>
            </a:r>
            <a:r>
              <a:rPr lang="de-AT" sz="2400" dirty="0" err="1"/>
              <a:t>call</a:t>
            </a:r>
            <a:r>
              <a:rPr lang="de-AT" sz="2400" dirty="0"/>
              <a:t>  </a:t>
            </a:r>
          </a:p>
          <a:p>
            <a:endParaRPr lang="de-AT" sz="2400" dirty="0" smtClean="0"/>
          </a:p>
          <a:p>
            <a:r>
              <a:rPr lang="de-AT" sz="2400" dirty="0" err="1" smtClean="0"/>
              <a:t>Starting</a:t>
            </a:r>
            <a:r>
              <a:rPr lang="de-AT" sz="2400" dirty="0" smtClean="0"/>
              <a:t> </a:t>
            </a:r>
            <a:r>
              <a:rPr lang="de-AT" sz="2400" dirty="0" err="1" smtClean="0"/>
              <a:t>date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EHEA Erasmus+ </a:t>
            </a:r>
            <a:r>
              <a:rPr lang="de-AT" sz="2400" dirty="0" err="1" smtClean="0"/>
              <a:t>projects</a:t>
            </a:r>
            <a:r>
              <a:rPr lang="de-AT" sz="2400" dirty="0" smtClean="0"/>
              <a:t> </a:t>
            </a:r>
            <a:endParaRPr lang="de-AT" sz="2400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19401" y="7030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de-AT" sz="3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71801" y="8554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3000" dirty="0" err="1"/>
              <a:t>Challenges</a:t>
            </a:r>
            <a:endParaRPr lang="de-AT" sz="3000" dirty="0"/>
          </a:p>
        </p:txBody>
      </p:sp>
    </p:spTree>
    <p:extLst>
      <p:ext uri="{BB962C8B-B14F-4D97-AF65-F5344CB8AC3E}">
        <p14:creationId xmlns:p14="http://schemas.microsoft.com/office/powerpoint/2010/main" val="20132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356" y="4401283"/>
            <a:ext cx="8596668" cy="1320800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sz="4000" dirty="0" err="1" smtClean="0"/>
              <a:t>Thank</a:t>
            </a:r>
            <a:r>
              <a:rPr lang="de-AT" sz="4000" dirty="0" smtClean="0"/>
              <a:t> </a:t>
            </a:r>
            <a:r>
              <a:rPr lang="de-AT" sz="4000" dirty="0" err="1" smtClean="0"/>
              <a:t>you</a:t>
            </a:r>
            <a:r>
              <a:rPr lang="de-AT" sz="4000" dirty="0" smtClean="0"/>
              <a:t> for </a:t>
            </a:r>
            <a:r>
              <a:rPr lang="de-AT" sz="4000" dirty="0" err="1" smtClean="0"/>
              <a:t>your</a:t>
            </a:r>
            <a:r>
              <a:rPr lang="de-AT" sz="4000" dirty="0" smtClean="0"/>
              <a:t> </a:t>
            </a:r>
            <a:r>
              <a:rPr lang="de-AT" sz="4000" dirty="0" err="1" smtClean="0"/>
              <a:t>attention</a:t>
            </a:r>
            <a:r>
              <a:rPr lang="de-AT" sz="4000" dirty="0" smtClean="0"/>
              <a:t>!	</a:t>
            </a:r>
            <a:endParaRPr lang="de-AT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356" y="1823705"/>
            <a:ext cx="8596668" cy="29363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AT" sz="2400" dirty="0" smtClean="0"/>
              <a:t>On behalf </a:t>
            </a:r>
            <a:r>
              <a:rPr lang="de-AT" sz="2400" dirty="0" err="1" smtClean="0"/>
              <a:t>of</a:t>
            </a:r>
            <a:r>
              <a:rPr lang="de-AT" sz="2400" dirty="0" smtClean="0"/>
              <a:t> BICG:</a:t>
            </a:r>
          </a:p>
          <a:p>
            <a:pPr marL="0" indent="0">
              <a:buNone/>
            </a:pPr>
            <a:endParaRPr lang="de-AT" sz="2400" dirty="0" smtClean="0"/>
          </a:p>
          <a:p>
            <a:pPr marL="0" indent="0">
              <a:buNone/>
            </a:pPr>
            <a:r>
              <a:rPr lang="de-AT" sz="2400" dirty="0" smtClean="0"/>
              <a:t>Ann-Katherine Isaacs (</a:t>
            </a:r>
            <a:r>
              <a:rPr lang="de-AT" sz="2400" dirty="0" err="1" smtClean="0"/>
              <a:t>Italy</a:t>
            </a:r>
            <a:r>
              <a:rPr lang="de-AT" sz="2400" dirty="0" smtClean="0"/>
              <a:t>)</a:t>
            </a:r>
          </a:p>
          <a:p>
            <a:pPr marL="0" indent="0">
              <a:buNone/>
            </a:pPr>
            <a:r>
              <a:rPr lang="de-AT" sz="2400" dirty="0" smtClean="0"/>
              <a:t>Ivana </a:t>
            </a:r>
            <a:r>
              <a:rPr lang="de-AT" sz="2400" dirty="0" err="1" smtClean="0"/>
              <a:t>Radonova</a:t>
            </a:r>
            <a:r>
              <a:rPr lang="de-AT" sz="2400" dirty="0" smtClean="0"/>
              <a:t> (</a:t>
            </a:r>
            <a:r>
              <a:rPr lang="de-AT" sz="2400" dirty="0" err="1" smtClean="0"/>
              <a:t>Bulgaria</a:t>
            </a:r>
            <a:r>
              <a:rPr lang="de-AT" sz="2400" dirty="0" smtClean="0"/>
              <a:t>)</a:t>
            </a:r>
          </a:p>
          <a:p>
            <a:pPr marL="0" indent="0">
              <a:buNone/>
            </a:pPr>
            <a:r>
              <a:rPr lang="de-AT" sz="2400" dirty="0" smtClean="0"/>
              <a:t>Helga Posset (Austria)</a:t>
            </a:r>
          </a:p>
          <a:p>
            <a:pPr marL="0" indent="0">
              <a:buNone/>
            </a:pPr>
            <a:endParaRPr lang="de-AT" sz="2800" dirty="0" smtClean="0"/>
          </a:p>
          <a:p>
            <a:pPr marL="0" indent="0">
              <a:buNone/>
            </a:pPr>
            <a:endParaRPr lang="de-AT" sz="2800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7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15" y="1553497"/>
            <a:ext cx="9021066" cy="499017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Composition (2021-2024</a:t>
            </a:r>
            <a:r>
              <a:rPr lang="en-US" b="1" u="sng" dirty="0"/>
              <a:t>)</a:t>
            </a:r>
          </a:p>
          <a:p>
            <a:pPr marL="0" indent="0">
              <a:buNone/>
            </a:pPr>
            <a:r>
              <a:rPr lang="en-US" sz="2300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Austria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Bulgaria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 smtClean="0"/>
              <a:t>Italy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300" b="1" dirty="0" smtClean="0"/>
              <a:t>Members</a:t>
            </a:r>
            <a:r>
              <a:rPr lang="en-US" b="1" dirty="0" smtClean="0"/>
              <a:t>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b="1" dirty="0" smtClean="0"/>
              <a:t>(6 + the 3 TPGs Co-chairs and the Monitoring WG)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900" dirty="0" smtClean="0"/>
              <a:t>Albania</a:t>
            </a:r>
            <a:r>
              <a:rPr lang="en-US" sz="1900" dirty="0"/>
              <a:t>; Austria; </a:t>
            </a:r>
            <a:r>
              <a:rPr lang="en-US" sz="1900" dirty="0" smtClean="0"/>
              <a:t>Bulgaria</a:t>
            </a:r>
            <a:r>
              <a:rPr lang="en-US" sz="1900" dirty="0"/>
              <a:t>; European Commission; </a:t>
            </a:r>
            <a:r>
              <a:rPr lang="en-US" sz="1900" dirty="0" smtClean="0"/>
              <a:t>Italy</a:t>
            </a:r>
            <a:r>
              <a:rPr lang="en-US" sz="1900" dirty="0"/>
              <a:t>; </a:t>
            </a:r>
            <a:r>
              <a:rPr lang="en-US" sz="1900" dirty="0" smtClean="0"/>
              <a:t>EUA </a:t>
            </a:r>
            <a:r>
              <a:rPr lang="en-US" sz="1900" dirty="0"/>
              <a:t>- European University Association; EURASHE; one Co-chair of Thematic Peer Group A on Qualifications Framework; one Co-chair of Thematic Peer Group B on the Lisbon Recognition Convention; one Co-chair of Thematic Peer Group C on Quality Assurance; one Co-chair of Working Group on Monitoring the Implementation of the Bologna Process.</a:t>
            </a:r>
          </a:p>
          <a:p>
            <a:pPr marL="0" indent="0">
              <a:buNone/>
            </a:pPr>
            <a:endParaRPr lang="en-US" sz="1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1900" dirty="0" smtClean="0"/>
              <a:t>The </a:t>
            </a:r>
            <a:r>
              <a:rPr lang="en-US" sz="1900" dirty="0"/>
              <a:t>BICG is composed in a way representing the diversity of the EHEA with ensured balance of expertise across all key commitments</a:t>
            </a:r>
            <a:r>
              <a:rPr lang="en-US" sz="1900" dirty="0" smtClean="0"/>
              <a:t>.</a:t>
            </a:r>
            <a:endParaRPr lang="en-US" sz="1900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913459" y="635397"/>
            <a:ext cx="8596668" cy="1320800"/>
          </a:xfrm>
        </p:spPr>
        <p:txBody>
          <a:bodyPr>
            <a:normAutofit/>
          </a:bodyPr>
          <a:lstStyle/>
          <a:p>
            <a:r>
              <a:rPr lang="en-GB" sz="4400" dirty="0"/>
              <a:t>The 	BICG</a:t>
            </a:r>
            <a:endParaRPr lang="en-US" sz="4400" dirty="0"/>
          </a:p>
        </p:txBody>
      </p:sp>
      <p:pic>
        <p:nvPicPr>
          <p:cNvPr id="8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9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459" y="635397"/>
            <a:ext cx="8596668" cy="803936"/>
          </a:xfrm>
        </p:spPr>
        <p:txBody>
          <a:bodyPr>
            <a:normAutofit/>
          </a:bodyPr>
          <a:lstStyle/>
          <a:p>
            <a:r>
              <a:rPr lang="en-GB" sz="4400" dirty="0"/>
              <a:t>The 	</a:t>
            </a:r>
            <a:r>
              <a:rPr lang="en-GB" sz="4400" dirty="0" smtClean="0"/>
              <a:t>BICG - meetings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64" y="1573161"/>
            <a:ext cx="10278397" cy="5014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 smtClean="0"/>
              <a:t> </a:t>
            </a:r>
            <a:r>
              <a:rPr lang="en-US" sz="1600" b="1" dirty="0"/>
              <a:t>First Meeting of the BICG</a:t>
            </a:r>
            <a:r>
              <a:rPr lang="en-US" sz="1400" b="1" dirty="0"/>
              <a:t>, 10 May 2021, </a:t>
            </a:r>
            <a:r>
              <a:rPr lang="en-US" sz="1400" b="1" dirty="0" smtClean="0"/>
              <a:t>online</a:t>
            </a:r>
            <a:r>
              <a:rPr lang="en-US" sz="1200" b="1" dirty="0" smtClean="0"/>
              <a:t>		</a:t>
            </a:r>
            <a:r>
              <a:rPr lang="en-US" sz="1200" dirty="0">
                <a:hlinkClick r:id="rId3"/>
              </a:rPr>
              <a:t>http://ehea.info/Upload/BICG%20_PT_AD_1_Agenda.pdf</a:t>
            </a:r>
            <a:endParaRPr lang="en-US" sz="1200" dirty="0"/>
          </a:p>
          <a:p>
            <a:pPr>
              <a:buFontTx/>
              <a:buChar char="-"/>
            </a:pPr>
            <a:r>
              <a:rPr lang="en-US" sz="1400" dirty="0" smtClean="0"/>
              <a:t>The 2021-2024 </a:t>
            </a:r>
            <a:r>
              <a:rPr lang="en-US" sz="1400" dirty="0"/>
              <a:t>Work </a:t>
            </a:r>
            <a:r>
              <a:rPr lang="en-US" sz="1400" dirty="0" smtClean="0"/>
              <a:t>Plan (Terms </a:t>
            </a:r>
            <a:r>
              <a:rPr lang="en-US" sz="1400" dirty="0"/>
              <a:t>of Reference, deliverables and meeting </a:t>
            </a:r>
            <a:r>
              <a:rPr lang="en-US" sz="1400" dirty="0" smtClean="0"/>
              <a:t>schedule);</a:t>
            </a:r>
          </a:p>
          <a:p>
            <a:pPr>
              <a:buFontTx/>
              <a:buChar char="-"/>
            </a:pPr>
            <a:r>
              <a:rPr lang="en-US" sz="1400" dirty="0" smtClean="0"/>
              <a:t>The draft </a:t>
            </a:r>
            <a:r>
              <a:rPr lang="en-US" sz="1400" dirty="0"/>
              <a:t>Guidelines for the </a:t>
            </a:r>
            <a:r>
              <a:rPr lang="en-US" sz="1400" dirty="0" smtClean="0"/>
              <a:t>TPGs;</a:t>
            </a:r>
          </a:p>
          <a:p>
            <a:pPr>
              <a:buFontTx/>
              <a:buChar char="-"/>
            </a:pPr>
            <a:r>
              <a:rPr lang="en-US" sz="1400" dirty="0" smtClean="0"/>
              <a:t>Status </a:t>
            </a:r>
            <a:r>
              <a:rPr lang="en-US" sz="1400" dirty="0"/>
              <a:t>Quo </a:t>
            </a:r>
            <a:r>
              <a:rPr lang="en-US" sz="1400" dirty="0" smtClean="0"/>
              <a:t>of Implementation </a:t>
            </a:r>
            <a:r>
              <a:rPr lang="en-US" sz="1400" dirty="0"/>
              <a:t>of </a:t>
            </a:r>
            <a:r>
              <a:rPr lang="en-US" sz="1400" dirty="0" smtClean="0"/>
              <a:t>KCs;</a:t>
            </a:r>
          </a:p>
          <a:p>
            <a:pPr>
              <a:buFontTx/>
              <a:buChar char="-"/>
            </a:pPr>
            <a:r>
              <a:rPr lang="en-US" sz="1400" dirty="0" smtClean="0"/>
              <a:t>The European </a:t>
            </a:r>
            <a:r>
              <a:rPr lang="en-US" sz="1400" dirty="0"/>
              <a:t>Commission support for TPGs </a:t>
            </a:r>
            <a:r>
              <a:rPr lang="en-US" sz="1400" dirty="0" smtClean="0"/>
              <a:t>under the Erasmus+ Program;</a:t>
            </a:r>
          </a:p>
          <a:p>
            <a:pPr>
              <a:buFontTx/>
              <a:buChar char="-"/>
            </a:pPr>
            <a:r>
              <a:rPr lang="en-US" sz="1400" dirty="0" smtClean="0"/>
              <a:t>Next steps.</a:t>
            </a:r>
          </a:p>
          <a:p>
            <a:pPr marL="0" indent="0">
              <a:buNone/>
            </a:pPr>
            <a:r>
              <a:rPr lang="en-US" sz="1200" dirty="0"/>
              <a:t>   </a:t>
            </a: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 </a:t>
            </a:r>
            <a:r>
              <a:rPr lang="en-US" sz="1600" b="1" dirty="0"/>
              <a:t>Second Meeting of the BICG, 1 October 2021, </a:t>
            </a:r>
            <a:r>
              <a:rPr lang="en-US" sz="1600" b="1" dirty="0" smtClean="0"/>
              <a:t>online</a:t>
            </a:r>
            <a:r>
              <a:rPr lang="en-US" sz="1200" b="1" dirty="0" smtClean="0"/>
              <a:t>		</a:t>
            </a:r>
            <a:r>
              <a:rPr lang="en-US" sz="1200" dirty="0">
                <a:hlinkClick r:id="rId4"/>
              </a:rPr>
              <a:t>http://ehea.info/Upload/BICG_SI_AM_2_Agenda.pdf</a:t>
            </a:r>
            <a:endParaRPr lang="en-US" sz="1200" dirty="0"/>
          </a:p>
          <a:p>
            <a:pPr>
              <a:buFontTx/>
              <a:buChar char="-"/>
            </a:pPr>
            <a:r>
              <a:rPr lang="en-US" sz="1400" dirty="0" smtClean="0"/>
              <a:t>Updates </a:t>
            </a:r>
            <a:r>
              <a:rPr lang="en-US" sz="1400" dirty="0"/>
              <a:t>from the </a:t>
            </a:r>
            <a:r>
              <a:rPr lang="en-US" sz="1400" dirty="0" smtClean="0"/>
              <a:t>Secretariat, the </a:t>
            </a:r>
            <a:r>
              <a:rPr lang="en-US" sz="1400" dirty="0"/>
              <a:t>BICG </a:t>
            </a:r>
            <a:r>
              <a:rPr lang="en-US" sz="1400" dirty="0" smtClean="0"/>
              <a:t>Co-chairs and the TPGs Co-chairs; </a:t>
            </a:r>
          </a:p>
          <a:p>
            <a:pPr>
              <a:buFontTx/>
              <a:buChar char="-"/>
            </a:pPr>
            <a:r>
              <a:rPr lang="fr-FR" sz="1400" dirty="0" err="1" smtClean="0"/>
              <a:t>Umbrella</a:t>
            </a:r>
            <a:r>
              <a:rPr lang="fr-FR" sz="1400" dirty="0" smtClean="0"/>
              <a:t> </a:t>
            </a:r>
            <a:r>
              <a:rPr lang="fr-FR" sz="1400" dirty="0" err="1"/>
              <a:t>Projects</a:t>
            </a:r>
            <a:r>
              <a:rPr lang="fr-FR" sz="1400" dirty="0"/>
              <a:t>, EC </a:t>
            </a:r>
            <a:r>
              <a:rPr lang="fr-FR" sz="1400" dirty="0" smtClean="0"/>
              <a:t>support;</a:t>
            </a:r>
          </a:p>
          <a:p>
            <a:pPr>
              <a:buFontTx/>
              <a:buChar char="-"/>
            </a:pPr>
            <a:r>
              <a:rPr lang="en-US" sz="1400" dirty="0"/>
              <a:t>Work Plans of TPGs </a:t>
            </a:r>
            <a:r>
              <a:rPr lang="en-US" sz="1400" dirty="0" smtClean="0"/>
              <a:t>/discussion of </a:t>
            </a:r>
            <a:r>
              <a:rPr lang="en-US" sz="1400" dirty="0"/>
              <a:t>Templates for Work Plans</a:t>
            </a:r>
            <a:r>
              <a:rPr lang="en-US" sz="1400" dirty="0" smtClean="0"/>
              <a:t>/.</a:t>
            </a:r>
          </a:p>
          <a:p>
            <a:pPr marL="0" indent="0" algn="r">
              <a:buNone/>
            </a:pPr>
            <a:r>
              <a:rPr lang="en-US" sz="1200" dirty="0" smtClean="0"/>
              <a:t> </a:t>
            </a:r>
            <a:endParaRPr lang="en-US" sz="1200" b="1" dirty="0" smtClean="0"/>
          </a:p>
          <a:p>
            <a:pPr marL="0" indent="0">
              <a:buNone/>
            </a:pPr>
            <a:r>
              <a:rPr lang="en-US" sz="1600" b="1" dirty="0" smtClean="0"/>
              <a:t> </a:t>
            </a:r>
            <a:r>
              <a:rPr lang="en-US" sz="1600" b="1" dirty="0"/>
              <a:t>Third Meeting of the BICG, 21 January 2022, online</a:t>
            </a:r>
          </a:p>
          <a:p>
            <a:pPr marL="0" indent="0">
              <a:buNone/>
            </a:pPr>
            <a:endParaRPr lang="en-US" sz="1200" b="1" i="1" dirty="0"/>
          </a:p>
          <a:p>
            <a:pPr marL="0" indent="0">
              <a:buNone/>
            </a:pPr>
            <a:r>
              <a:rPr lang="en-US" sz="1600" i="1" dirty="0" smtClean="0"/>
              <a:t>Regular </a:t>
            </a:r>
            <a:r>
              <a:rPr lang="en-US" sz="1600" i="1" dirty="0"/>
              <a:t>pre-meetings of </a:t>
            </a:r>
            <a:r>
              <a:rPr lang="en-US" sz="1600" i="1" dirty="0" smtClean="0"/>
              <a:t>the Co-chairs are also held. </a:t>
            </a:r>
            <a:endParaRPr lang="en-US" sz="1600" i="1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3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64774"/>
            <a:ext cx="9246010" cy="4072638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Terms of </a:t>
            </a:r>
            <a:r>
              <a:rPr lang="en-US" sz="2800" b="1" dirty="0" smtClean="0"/>
              <a:t>Reference - content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dirty="0"/>
              <a:t>Name of the Working </a:t>
            </a:r>
            <a:r>
              <a:rPr lang="en-US" dirty="0" smtClean="0"/>
              <a:t>Group, Contact persons, Composition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Purpose and/or </a:t>
            </a:r>
            <a:r>
              <a:rPr lang="en-US" sz="2000" dirty="0" smtClean="0">
                <a:solidFill>
                  <a:srgbClr val="FF0000"/>
                </a:solidFill>
              </a:rPr>
              <a:t>outcome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Reference to the Rome </a:t>
            </a:r>
            <a:r>
              <a:rPr lang="en-US" dirty="0" smtClean="0"/>
              <a:t>Communiqué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Specific </a:t>
            </a:r>
            <a:r>
              <a:rPr lang="en-US" sz="2000" dirty="0" smtClean="0">
                <a:solidFill>
                  <a:srgbClr val="FF0000"/>
                </a:solidFill>
              </a:rPr>
              <a:t>tasks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Reporting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Meeting </a:t>
            </a:r>
            <a:r>
              <a:rPr lang="en-US" dirty="0" smtClean="0"/>
              <a:t>schedule, Liaison </a:t>
            </a:r>
            <a:r>
              <a:rPr lang="en-US" dirty="0"/>
              <a:t>with other WGs’ and/or </a:t>
            </a:r>
            <a:r>
              <a:rPr lang="en-US" dirty="0" smtClean="0"/>
              <a:t>AGs’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Additional remarks on the Thematic Peer Groups (TPGs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en-US" dirty="0" smtClean="0">
                <a:solidFill>
                  <a:srgbClr val="4A66AC"/>
                </a:solidFill>
              </a:rPr>
              <a:t>http</a:t>
            </a:r>
            <a:r>
              <a:rPr lang="en-US" dirty="0">
                <a:solidFill>
                  <a:srgbClr val="4A66AC"/>
                </a:solidFill>
              </a:rPr>
              <a:t>://ehea.info/Upload/BICG_PT_AD_ToRs.pdf </a:t>
            </a:r>
            <a:endParaRPr lang="en-US" dirty="0" smtClean="0">
              <a:solidFill>
                <a:srgbClr val="4A66AC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4A66AC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4A66AC"/>
              </a:solidFill>
            </a:endParaRPr>
          </a:p>
          <a:p>
            <a:pPr lvl="8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13459" y="63539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400" dirty="0" smtClean="0"/>
              <a:t>The 	BICG - </a:t>
            </a:r>
            <a:r>
              <a:rPr lang="en-GB" sz="4400" dirty="0" err="1" smtClean="0"/>
              <a:t>ToR</a:t>
            </a:r>
            <a:endParaRPr lang="en-US" sz="2000" dirty="0"/>
          </a:p>
        </p:txBody>
      </p:sp>
      <p:pic>
        <p:nvPicPr>
          <p:cNvPr id="11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12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9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099" y="1557798"/>
            <a:ext cx="8577943" cy="5508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Purpose and/or outcome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/>
              <a:t>facilitates</a:t>
            </a:r>
            <a:r>
              <a:rPr lang="en-US" dirty="0" smtClean="0"/>
              <a:t>  </a:t>
            </a:r>
            <a:r>
              <a:rPr lang="en-US" dirty="0"/>
              <a:t>coordinated implementation of the </a:t>
            </a:r>
            <a:r>
              <a:rPr lang="en-US" dirty="0" smtClean="0"/>
              <a:t>three Key </a:t>
            </a:r>
            <a:r>
              <a:rPr lang="en-US" dirty="0"/>
              <a:t>Commitments. </a:t>
            </a:r>
            <a:r>
              <a:rPr lang="en-US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/>
              <a:t>coordinates </a:t>
            </a:r>
            <a:r>
              <a:rPr lang="en-US" dirty="0"/>
              <a:t>the work of the </a:t>
            </a:r>
            <a:r>
              <a:rPr lang="en-US" dirty="0" smtClean="0"/>
              <a:t>TPGs, and facilitates </a:t>
            </a:r>
            <a:r>
              <a:rPr lang="en-US" dirty="0"/>
              <a:t>an exchange of experience and best practice between the </a:t>
            </a:r>
            <a:r>
              <a:rPr lang="en-US" dirty="0" smtClean="0"/>
              <a:t>TPGs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/>
              <a:t>follows</a:t>
            </a:r>
            <a:r>
              <a:rPr lang="en-US" dirty="0" smtClean="0"/>
              <a:t> </a:t>
            </a:r>
            <a:r>
              <a:rPr lang="en-US" dirty="0"/>
              <a:t>the peer support activities and </a:t>
            </a:r>
            <a:r>
              <a:rPr lang="en-US" b="1" dirty="0" smtClean="0"/>
              <a:t>reports</a:t>
            </a:r>
            <a:r>
              <a:rPr lang="en-US" dirty="0" smtClean="0"/>
              <a:t> </a:t>
            </a:r>
            <a:r>
              <a:rPr lang="en-US" dirty="0"/>
              <a:t>to the BFUG on </a:t>
            </a:r>
            <a:r>
              <a:rPr lang="en-US" dirty="0" smtClean="0"/>
              <a:t>overall progress </a:t>
            </a:r>
            <a:r>
              <a:rPr lang="en-US" dirty="0"/>
              <a:t>and any necessary revision of the peer support approach </a:t>
            </a:r>
            <a:r>
              <a:rPr lang="en-US" dirty="0" smtClean="0"/>
              <a:t>or methodology.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Work builds </a:t>
            </a:r>
            <a:r>
              <a:rPr lang="en-US" dirty="0"/>
              <a:t>upon </a:t>
            </a:r>
            <a:r>
              <a:rPr lang="en-US" dirty="0" smtClean="0"/>
              <a:t>work </a:t>
            </a:r>
            <a:r>
              <a:rPr lang="en-US" dirty="0"/>
              <a:t>and the results/achievements of </a:t>
            </a:r>
            <a:r>
              <a:rPr lang="en-US" dirty="0" smtClean="0"/>
              <a:t>the BICG </a:t>
            </a:r>
            <a:r>
              <a:rPr lang="en-US" dirty="0"/>
              <a:t>in the period 2018-2020 and the outcomes of and recommendations for </a:t>
            </a:r>
            <a:r>
              <a:rPr lang="en-US" dirty="0" smtClean="0"/>
              <a:t>the work </a:t>
            </a:r>
            <a:r>
              <a:rPr lang="en-US" dirty="0"/>
              <a:t>of the TPGs presented in the BICG Report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13459" y="635397"/>
            <a:ext cx="8596668" cy="1320800"/>
          </a:xfrm>
        </p:spPr>
        <p:txBody>
          <a:bodyPr>
            <a:normAutofit/>
          </a:bodyPr>
          <a:lstStyle/>
          <a:p>
            <a:r>
              <a:rPr lang="en-GB" sz="4400" dirty="0"/>
              <a:t>The 	</a:t>
            </a:r>
            <a:r>
              <a:rPr lang="en-GB" sz="4400" dirty="0" smtClean="0"/>
              <a:t>BICG - </a:t>
            </a:r>
            <a:r>
              <a:rPr lang="en-GB" sz="4400" dirty="0" err="1" smtClean="0"/>
              <a:t>ToR</a:t>
            </a:r>
            <a:r>
              <a:rPr lang="en-GB" sz="4400" dirty="0" smtClean="0"/>
              <a:t> </a:t>
            </a:r>
            <a:endParaRPr lang="en-US" sz="2000" dirty="0"/>
          </a:p>
        </p:txBody>
      </p:sp>
      <p:pic>
        <p:nvPicPr>
          <p:cNvPr id="10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11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66" y="1308123"/>
            <a:ext cx="9379602" cy="60388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Specific Tasks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Coordinate</a:t>
            </a:r>
            <a:r>
              <a:rPr lang="en-US" dirty="0" smtClean="0"/>
              <a:t> </a:t>
            </a:r>
            <a:r>
              <a:rPr lang="en-US" dirty="0"/>
              <a:t>the work of the TPGs;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tx1"/>
                </a:solidFill>
              </a:rPr>
              <a:t>Follow-up peer support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activities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Seek to </a:t>
            </a:r>
            <a:r>
              <a:rPr lang="en-US" b="1" dirty="0" smtClean="0">
                <a:solidFill>
                  <a:schemeClr val="tx1"/>
                </a:solidFill>
              </a:rPr>
              <a:t>improve </a:t>
            </a:r>
            <a:r>
              <a:rPr lang="en-US" b="1" dirty="0">
                <a:solidFill>
                  <a:schemeClr val="tx1"/>
                </a:solidFill>
              </a:rPr>
              <a:t>the Peer Support Approach </a:t>
            </a:r>
            <a:r>
              <a:rPr lang="en-US" dirty="0"/>
              <a:t>for </a:t>
            </a:r>
            <a:r>
              <a:rPr lang="en-US" dirty="0" smtClean="0"/>
              <a:t>implementation </a:t>
            </a:r>
            <a:r>
              <a:rPr lang="en-US" dirty="0"/>
              <a:t>of </a:t>
            </a:r>
            <a:r>
              <a:rPr lang="en-US" dirty="0" smtClean="0"/>
              <a:t>KCs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Identify </a:t>
            </a:r>
            <a:r>
              <a:rPr lang="en-US" b="1" dirty="0">
                <a:solidFill>
                  <a:schemeClr val="tx1"/>
                </a:solidFill>
              </a:rPr>
              <a:t>synergies </a:t>
            </a:r>
            <a:r>
              <a:rPr lang="en-US" dirty="0"/>
              <a:t>in the work of the </a:t>
            </a:r>
            <a:r>
              <a:rPr lang="en-US" dirty="0" smtClean="0"/>
              <a:t>TPGs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regular </a:t>
            </a:r>
            <a:r>
              <a:rPr lang="en-US" b="1" dirty="0">
                <a:solidFill>
                  <a:schemeClr val="tx1"/>
                </a:solidFill>
              </a:rPr>
              <a:t>updates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b="1" dirty="0"/>
              <a:t>BFUG</a:t>
            </a:r>
            <a:r>
              <a:rPr lang="en-US" dirty="0"/>
              <a:t> </a:t>
            </a:r>
            <a:r>
              <a:rPr lang="en-US" dirty="0" smtClean="0"/>
              <a:t>on progress </a:t>
            </a:r>
            <a:r>
              <a:rPr lang="en-US" dirty="0"/>
              <a:t>and effectiveness of the </a:t>
            </a:r>
            <a:r>
              <a:rPr lang="en-US" dirty="0" smtClean="0"/>
              <a:t>PSA for </a:t>
            </a:r>
            <a:r>
              <a:rPr lang="en-US" dirty="0"/>
              <a:t>the implementation of the </a:t>
            </a:r>
            <a:r>
              <a:rPr lang="en-US" dirty="0" smtClean="0"/>
              <a:t>KCs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Prepare </a:t>
            </a:r>
            <a:r>
              <a:rPr lang="en-US" b="1" dirty="0">
                <a:solidFill>
                  <a:schemeClr val="tx1"/>
                </a:solidFill>
              </a:rPr>
              <a:t>analytical reports </a:t>
            </a:r>
            <a:r>
              <a:rPr lang="en-US" dirty="0"/>
              <a:t>to the BFUG on the activities of the different TPGs and the support for the implementation of </a:t>
            </a:r>
            <a:r>
              <a:rPr lang="en-US" dirty="0" smtClean="0"/>
              <a:t>KCs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Prepare </a:t>
            </a:r>
            <a:r>
              <a:rPr lang="en-US" b="1" dirty="0">
                <a:solidFill>
                  <a:schemeClr val="tx1"/>
                </a:solidFill>
              </a:rPr>
              <a:t>recommendations for further actions to improve </a:t>
            </a:r>
            <a:r>
              <a:rPr lang="en-US" b="1" dirty="0" smtClean="0">
                <a:solidFill>
                  <a:schemeClr val="tx1"/>
                </a:solidFill>
              </a:rPr>
              <a:t>implementation </a:t>
            </a:r>
            <a:r>
              <a:rPr lang="en-US" dirty="0"/>
              <a:t>for </a:t>
            </a:r>
            <a:r>
              <a:rPr lang="en-US" dirty="0" smtClean="0"/>
              <a:t>BFUG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Provide </a:t>
            </a:r>
            <a:r>
              <a:rPr lang="en-US" b="1" dirty="0">
                <a:solidFill>
                  <a:schemeClr val="tx1"/>
                </a:solidFill>
              </a:rPr>
              <a:t>an assessment of the usefulness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smtClean="0"/>
              <a:t>TPGs as </a:t>
            </a:r>
            <a:r>
              <a:rPr lang="en-US" dirty="0"/>
              <a:t>a working method, including whether they should be extended to other policy areas within the </a:t>
            </a:r>
            <a:r>
              <a:rPr lang="en-US" dirty="0" smtClean="0"/>
              <a:t>BFUG competence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913459" y="63539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400" smtClean="0"/>
              <a:t>The 	BICG - ToR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87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9375" y="425746"/>
            <a:ext cx="6505689" cy="1363725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The Thematic Peer </a:t>
            </a:r>
            <a:r>
              <a:rPr lang="en-US" sz="3000" dirty="0"/>
              <a:t>Groups </a:t>
            </a:r>
            <a:r>
              <a:rPr lang="en-US" sz="3000" dirty="0" smtClean="0"/>
              <a:t>(TPGs)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90" y="2014482"/>
            <a:ext cx="7977955" cy="5508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b="1" dirty="0" smtClean="0"/>
              <a:t>3 Thematic Peer Groups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b="1" dirty="0" smtClean="0"/>
              <a:t>Established compositions and structures – including the terms of references and the guidelines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b="1" dirty="0" smtClean="0"/>
              <a:t>First meetings held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b="1" dirty="0" smtClean="0"/>
              <a:t>Umbrella projects submitted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b="1" dirty="0" smtClean="0"/>
              <a:t>Work plans – by </a:t>
            </a:r>
            <a:r>
              <a:rPr lang="en-US" sz="2000" b="1" dirty="0"/>
              <a:t>the end of </a:t>
            </a:r>
            <a:r>
              <a:rPr lang="en-US" sz="2000" b="1" dirty="0" smtClean="0"/>
              <a:t>October 2021 - submitted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918290" y="5159022"/>
            <a:ext cx="535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ts val="1000"/>
              </a:spcBef>
              <a:buClr>
                <a:srgbClr val="4A66AC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Countries’ work plans – by January 2022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04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90" y="1611360"/>
            <a:ext cx="8046507" cy="5708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/>
              <a:t>Co-chairs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Austria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Georgia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Latvia </a:t>
            </a:r>
            <a:endParaRPr lang="en-US" dirty="0" smtClean="0"/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100" b="1" dirty="0" smtClean="0"/>
              <a:t>Members – 34</a:t>
            </a:r>
            <a:endParaRPr lang="en-US" sz="21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30 countries</a:t>
            </a:r>
            <a:r>
              <a:rPr lang="en-US" dirty="0"/>
              <a:t>: </a:t>
            </a:r>
            <a:r>
              <a:rPr lang="en-GB" dirty="0" smtClean="0"/>
              <a:t>Albania, Andorra, Armenia, Austria, Azerbaijan, Belarus, </a:t>
            </a:r>
            <a:r>
              <a:rPr lang="en-GB" dirty="0"/>
              <a:t>Belgium </a:t>
            </a:r>
            <a:r>
              <a:rPr lang="en-GB" dirty="0" smtClean="0"/>
              <a:t>/Flemish Community/, Bulgaria, Croatia, Cyprus, </a:t>
            </a:r>
            <a:r>
              <a:rPr lang="en-GB" dirty="0"/>
              <a:t>Czech </a:t>
            </a:r>
            <a:r>
              <a:rPr lang="en-GB" dirty="0" smtClean="0"/>
              <a:t>Republic, EC, Estonia, Georgia, Germany, Greece, Hungary, Italy, Kazakhstan, Latvia, Malta, </a:t>
            </a:r>
            <a:r>
              <a:rPr lang="en-GB" dirty="0"/>
              <a:t>The </a:t>
            </a:r>
            <a:r>
              <a:rPr lang="en-GB" dirty="0" smtClean="0"/>
              <a:t>Netherlands, </a:t>
            </a:r>
            <a:r>
              <a:rPr lang="en-GB" dirty="0"/>
              <a:t>North </a:t>
            </a:r>
            <a:r>
              <a:rPr lang="en-GB" dirty="0" smtClean="0"/>
              <a:t>Macedonia, Poland, Romania, Russia, San Marino, Spain, Turkey, </a:t>
            </a:r>
            <a:r>
              <a:rPr lang="en-GB" dirty="0"/>
              <a:t>United Kingdom/Scotland.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4</a:t>
            </a:r>
            <a:r>
              <a:rPr lang="en-US" dirty="0" smtClean="0"/>
              <a:t> consultative members: </a:t>
            </a:r>
            <a:r>
              <a:rPr lang="en-GB" dirty="0" err="1" smtClean="0"/>
              <a:t>CoE</a:t>
            </a:r>
            <a:r>
              <a:rPr lang="en-GB" dirty="0" smtClean="0"/>
              <a:t>, </a:t>
            </a:r>
            <a:r>
              <a:rPr lang="en-US" dirty="0" smtClean="0"/>
              <a:t>EI-ETUCE</a:t>
            </a:r>
            <a:r>
              <a:rPr lang="en-US" dirty="0"/>
              <a:t>, </a:t>
            </a:r>
            <a:r>
              <a:rPr lang="en-US" dirty="0" smtClean="0"/>
              <a:t>ESU</a:t>
            </a:r>
            <a:r>
              <a:rPr lang="en-US" dirty="0"/>
              <a:t>, </a:t>
            </a:r>
            <a:r>
              <a:rPr lang="en-US" dirty="0" smtClean="0"/>
              <a:t>EURASHE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667001" y="55060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9375" y="425746"/>
            <a:ext cx="6505689" cy="1363725"/>
          </a:xfrm>
        </p:spPr>
        <p:txBody>
          <a:bodyPr>
            <a:normAutofit/>
          </a:bodyPr>
          <a:lstStyle/>
          <a:p>
            <a:r>
              <a:rPr lang="en-US" sz="3000" dirty="0"/>
              <a:t>TPG A - Qualification Frameworks</a:t>
            </a:r>
          </a:p>
        </p:txBody>
      </p:sp>
    </p:spTree>
    <p:extLst>
      <p:ext uri="{BB962C8B-B14F-4D97-AF65-F5344CB8AC3E}">
        <p14:creationId xmlns:p14="http://schemas.microsoft.com/office/powerpoint/2010/main" val="5773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43"/>
            <a:ext cx="8820627" cy="5670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Specific thematic indications include: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Self-certification</a:t>
            </a:r>
            <a:r>
              <a:rPr lang="en-US" dirty="0" smtClean="0"/>
              <a:t> of </a:t>
            </a:r>
            <a:r>
              <a:rPr lang="en-US" dirty="0"/>
              <a:t>the national qualification frameworks </a:t>
            </a:r>
            <a:r>
              <a:rPr lang="en-US" dirty="0" smtClean="0"/>
              <a:t>to the </a:t>
            </a:r>
            <a:r>
              <a:rPr lang="en-US" dirty="0"/>
              <a:t>overarching Qualifications Framework of the </a:t>
            </a:r>
            <a:r>
              <a:rPr lang="en-US" dirty="0" smtClean="0"/>
              <a:t>EHEA</a:t>
            </a: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Complete implementation </a:t>
            </a:r>
            <a:r>
              <a:rPr lang="en-US" dirty="0"/>
              <a:t>of the ECTS </a:t>
            </a:r>
            <a:r>
              <a:rPr lang="en-US" dirty="0" smtClean="0"/>
              <a:t>Users</a:t>
            </a:r>
            <a:r>
              <a:rPr lang="en-US" dirty="0"/>
              <a:t>’ </a:t>
            </a:r>
            <a:r>
              <a:rPr lang="en-US" dirty="0" smtClean="0"/>
              <a:t>Guide</a:t>
            </a: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Short cycle </a:t>
            </a:r>
            <a:r>
              <a:rPr lang="en-US" dirty="0"/>
              <a:t>higher </a:t>
            </a:r>
            <a:r>
              <a:rPr lang="en-US" dirty="0" smtClean="0"/>
              <a:t>education</a:t>
            </a: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Multiple purposes </a:t>
            </a:r>
            <a:r>
              <a:rPr lang="en-US" b="1" dirty="0">
                <a:solidFill>
                  <a:schemeClr val="tx1"/>
                </a:solidFill>
              </a:rPr>
              <a:t>and use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of the qualifications frameworks by the </a:t>
            </a:r>
            <a:r>
              <a:rPr lang="en-US" dirty="0" smtClean="0"/>
              <a:t>stakeholders</a:t>
            </a:r>
            <a:endParaRPr lang="en-US" dirty="0"/>
          </a:p>
          <a:p>
            <a:r>
              <a:rPr lang="en-US" dirty="0" smtClean="0"/>
              <a:t>Study </a:t>
            </a:r>
            <a:r>
              <a:rPr lang="en-US" dirty="0" err="1" smtClean="0"/>
              <a:t>programmes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</a:rPr>
              <a:t>outside</a:t>
            </a:r>
            <a:r>
              <a:rPr lang="en-US" dirty="0"/>
              <a:t> of the Bologna </a:t>
            </a:r>
            <a:r>
              <a:rPr lang="en-US" b="1" dirty="0">
                <a:solidFill>
                  <a:schemeClr val="tx1"/>
                </a:solidFill>
              </a:rPr>
              <a:t>three-cycle </a:t>
            </a:r>
            <a:r>
              <a:rPr lang="en-US" b="1" dirty="0" smtClean="0">
                <a:solidFill>
                  <a:schemeClr val="tx1"/>
                </a:solidFill>
              </a:rPr>
              <a:t>structure</a:t>
            </a: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Relationship</a:t>
            </a:r>
            <a:r>
              <a:rPr lang="en-US" dirty="0" smtClean="0"/>
              <a:t> between </a:t>
            </a:r>
            <a:r>
              <a:rPr lang="en-US" dirty="0"/>
              <a:t>the </a:t>
            </a:r>
            <a:r>
              <a:rPr lang="en-US" b="1" dirty="0">
                <a:solidFill>
                  <a:schemeClr val="tx1"/>
                </a:solidFill>
              </a:rPr>
              <a:t>qualifications frameworks </a:t>
            </a:r>
            <a:r>
              <a:rPr lang="en-US" dirty="0"/>
              <a:t>and </a:t>
            </a:r>
            <a:r>
              <a:rPr lang="en-US" b="1" dirty="0">
                <a:solidFill>
                  <a:schemeClr val="tx1"/>
                </a:solidFill>
              </a:rPr>
              <a:t>quality </a:t>
            </a:r>
            <a:r>
              <a:rPr lang="en-US" b="1" dirty="0" smtClean="0">
                <a:solidFill>
                  <a:schemeClr val="tx1"/>
                </a:solidFill>
              </a:rPr>
              <a:t>assurance</a:t>
            </a:r>
            <a:endParaRPr lang="en-US" dirty="0" smtClean="0"/>
          </a:p>
          <a:p>
            <a:r>
              <a:rPr lang="en-US" b="1" dirty="0" err="1" smtClean="0"/>
              <a:t>Microcredentials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First Meeting of the TPG A on QF, 7 June 2021, online</a:t>
            </a:r>
          </a:p>
          <a:p>
            <a:pPr marL="0" indent="0">
              <a:buNone/>
            </a:pPr>
            <a:r>
              <a:rPr lang="en-US" b="1" dirty="0"/>
              <a:t>Second Meeting of TPG A on </a:t>
            </a:r>
            <a:r>
              <a:rPr lang="en-US" b="1" dirty="0" smtClean="0"/>
              <a:t>QF, </a:t>
            </a:r>
            <a:r>
              <a:rPr lang="en-US" b="1" dirty="0"/>
              <a:t>4 November </a:t>
            </a:r>
            <a:r>
              <a:rPr lang="en-US" b="1" dirty="0" smtClean="0"/>
              <a:t>2021</a:t>
            </a:r>
            <a:r>
              <a:rPr lang="en-US" b="1" dirty="0"/>
              <a:t>, </a:t>
            </a:r>
            <a:r>
              <a:rPr lang="en-US" b="1" dirty="0" smtClean="0"/>
              <a:t>online</a:t>
            </a:r>
          </a:p>
        </p:txBody>
      </p:sp>
      <p:pic>
        <p:nvPicPr>
          <p:cNvPr id="4" name="Afbeelding 15">
            <a:extLst>
              <a:ext uri="{FF2B5EF4-FFF2-40B4-BE49-F238E27FC236}">
                <a16:creationId xmlns:a16="http://schemas.microsoft.com/office/drawing/2014/main" id="{5348D501-DE2B-4C49-883C-15A7F23099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45773"/>
            <a:ext cx="914400" cy="1162350"/>
          </a:xfrm>
          <a:prstGeom prst="rect">
            <a:avLst/>
          </a:prstGeom>
        </p:spPr>
      </p:pic>
      <p:pic>
        <p:nvPicPr>
          <p:cNvPr id="5" name="Immagine 14" descr="Immagine che contiene testo&#10;&#10;Descrizione generata automaticamen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5" y="145773"/>
            <a:ext cx="817651" cy="115002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9375" y="425746"/>
            <a:ext cx="6505689" cy="1363725"/>
          </a:xfrm>
        </p:spPr>
        <p:txBody>
          <a:bodyPr>
            <a:normAutofit/>
          </a:bodyPr>
          <a:lstStyle/>
          <a:p>
            <a:r>
              <a:rPr lang="de-AT" sz="2800" dirty="0"/>
              <a:t>TPG A – </a:t>
            </a:r>
            <a:r>
              <a:rPr lang="de-AT" sz="2800" dirty="0" err="1"/>
              <a:t>work</a:t>
            </a:r>
            <a:r>
              <a:rPr lang="de-AT" sz="2800" dirty="0"/>
              <a:t> plan, </a:t>
            </a:r>
            <a:r>
              <a:rPr lang="de-AT" sz="2800" dirty="0" err="1"/>
              <a:t>topics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2146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1672</Words>
  <Application>Microsoft Office PowerPoint</Application>
  <PresentationFormat>Breitbild</PresentationFormat>
  <Paragraphs>211</Paragraphs>
  <Slides>18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Wingdings 3</vt:lpstr>
      <vt:lpstr>Facette</vt:lpstr>
      <vt:lpstr>  Update from the  Bologna Implementation Coordination Group (BICG)</vt:lpstr>
      <vt:lpstr>The  BICG</vt:lpstr>
      <vt:lpstr>The  BICG - meetings</vt:lpstr>
      <vt:lpstr>PowerPoint-Präsentation</vt:lpstr>
      <vt:lpstr>The  BICG - ToR </vt:lpstr>
      <vt:lpstr>PowerPoint-Präsentation</vt:lpstr>
      <vt:lpstr>The Thematic Peer Groups (TPGs)</vt:lpstr>
      <vt:lpstr>TPG A - Qualification Frameworks</vt:lpstr>
      <vt:lpstr>TPG A – work plan, topics</vt:lpstr>
      <vt:lpstr>TPG A – actions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Thank you for your attention! </vt:lpstr>
    </vt:vector>
  </TitlesOfParts>
  <Company>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Wöckinger Anna</dc:creator>
  <cp:lastModifiedBy>Posset Helga</cp:lastModifiedBy>
  <cp:revision>10</cp:revision>
  <dcterms:created xsi:type="dcterms:W3CDTF">2021-11-26T15:40:34Z</dcterms:created>
  <dcterms:modified xsi:type="dcterms:W3CDTF">2021-11-30T15:23:50Z</dcterms:modified>
</cp:coreProperties>
</file>